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322" r:id="rId5"/>
    <p:sldId id="324" r:id="rId6"/>
    <p:sldId id="329" r:id="rId7"/>
    <p:sldId id="331" r:id="rId8"/>
    <p:sldId id="259" r:id="rId9"/>
    <p:sldId id="261" r:id="rId10"/>
    <p:sldId id="325" r:id="rId11"/>
    <p:sldId id="327" r:id="rId12"/>
    <p:sldId id="318" r:id="rId13"/>
    <p:sldId id="263" r:id="rId14"/>
    <p:sldId id="320" r:id="rId15"/>
    <p:sldId id="292" r:id="rId16"/>
    <p:sldId id="294" r:id="rId17"/>
    <p:sldId id="265" r:id="rId18"/>
    <p:sldId id="299" r:id="rId19"/>
    <p:sldId id="300" r:id="rId20"/>
    <p:sldId id="266" r:id="rId21"/>
    <p:sldId id="301" r:id="rId22"/>
    <p:sldId id="304" r:id="rId23"/>
    <p:sldId id="268" r:id="rId24"/>
    <p:sldId id="267" r:id="rId25"/>
    <p:sldId id="295" r:id="rId26"/>
    <p:sldId id="296" r:id="rId27"/>
    <p:sldId id="336" r:id="rId28"/>
    <p:sldId id="270" r:id="rId29"/>
    <p:sldId id="271" r:id="rId30"/>
    <p:sldId id="308" r:id="rId31"/>
    <p:sldId id="309" r:id="rId32"/>
    <p:sldId id="310" r:id="rId33"/>
    <p:sldId id="311" r:id="rId34"/>
    <p:sldId id="312" r:id="rId35"/>
    <p:sldId id="313" r:id="rId36"/>
    <p:sldId id="297" r:id="rId37"/>
    <p:sldId id="307" r:id="rId38"/>
    <p:sldId id="298" r:id="rId39"/>
    <p:sldId id="334" r:id="rId40"/>
    <p:sldId id="333" r:id="rId41"/>
    <p:sldId id="335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33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2AED7-EE3C-43E1-A378-90A492380072}" v="300" dt="2023-07-18T09:21:15.231"/>
    <p1510:client id="{47B0EA50-DFC8-2A93-8CB6-DB88549393DE}" v="54" dt="2023-07-17T16:38:25.425"/>
    <p1510:client id="{C1629651-124D-4B23-B736-28A5E1C91547}" v="708" dt="2023-07-18T11:06:19.495"/>
    <p1510:client id="{E00D07DC-2231-2298-8499-43837C683BE4}" v="8" dt="2023-08-06T10:48:1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66" autoAdjust="0"/>
  </p:normalViewPr>
  <p:slideViewPr>
    <p:cSldViewPr snapToGrid="0">
      <p:cViewPr varScale="1">
        <p:scale>
          <a:sx n="56" d="100"/>
          <a:sy n="56" d="100"/>
        </p:scale>
        <p:origin x="16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EE547-0B7C-E647-BD2F-C25F3CBF873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56CF1-4E9D-C54B-BA73-147007E4D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4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31AE8-B4E8-4479-B4F6-407B1988714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976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run a pod in a cluster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9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2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08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6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9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4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3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Recent years have seen a great shift in applications moving </a:t>
            </a: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monolithic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architecture to micro service based </a:t>
            </a: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architecture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Cloud based applications have one public facing service or the front end microservice that handles the user requests.</a:t>
            </a: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Front end service handles the user request by internally communicating with several other microservices using remote procedure calls.</a:t>
            </a:r>
            <a:r>
              <a:rPr lang="en-US" sz="18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F24D-9F02-4A76-8252-97F5D571ABDF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890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47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10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5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9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D3D3D"/>
              </a:solidFill>
              <a:effectLst/>
              <a:latin typeface="IBM Plex Sans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9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6CF1-4E9D-C54B-BA73-147007E4D6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0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07CE-BF4E-E3BD-515E-6CA17EF4C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E13E0-FC19-5D81-551E-1B3DD39C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93837-A240-BE8A-D656-FB71936E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7DB2-CD23-4308-96B3-3415E7AC085C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671E-5714-3DC1-143B-749BA26F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977A-2D90-6210-30E4-EC6B0DF1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1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90FF-D753-21CA-78D6-653688C8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5AE2B-D02C-C2C1-8916-D0900B94E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8F93C-4515-0770-26A4-94F5708D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AEAF-13F3-4797-A16E-B70A5C37F7AB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F6D9-C7E3-E73D-B7EE-BA7C4197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2C665-209C-A58F-5DDF-50D3D425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C8B5D-57FD-1537-216D-0CC09A46E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595CC-9071-1E90-5784-EBF957C2F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51BB2-0E6F-39AB-0BCB-8B35F7EA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6E07-28CB-4923-BEEE-93A06F3E94C6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A7CF-162C-6835-C78D-591DF315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7528-20F4-7FAB-439F-0AB95C7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04BB-565A-F776-8DA9-F649CF21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7AC3-F007-559D-1B54-121DCDE33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858"/>
            <a:ext cx="10515600" cy="4879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7125E-2384-4A47-933C-3405213B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7A74-8D1E-4836-832E-DEE05A7D847A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F9D1A-45B4-A4F5-6D6A-FC50C3B7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BF1ED-664B-7FA8-EF25-CA9BD51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4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98CF-D710-B059-D3F3-5B6AC981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6932D-1D3D-F592-CBC1-F09605BC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1F6F-7BD9-1369-8406-13DB6FD8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A998-B254-4370-83D5-CDF0EDD7EDF8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3B32D-6198-6767-4E61-B5036552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63A0-2795-E685-A1FC-216A776E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12B9-5382-29D0-7D5C-393853F5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1A100-463F-8C59-C133-58D78B265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6D8D9-10DB-C801-33F1-7043164DE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57D46-99EC-2C00-1552-21326F88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B36C-4788-41A0-BBAB-E429955D6450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05450-04C8-23E3-D8D4-A116BC61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5C1EC-01B8-8142-A5CB-FA074D4E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4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4068-5EC8-BDB7-7563-E98EACAE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8B876-A2FD-A0D8-1D1D-CBBA3DA5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C48DA-0EAD-0E3B-5433-CD8E96777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FD7B1-4964-B0D6-6161-A3A00495C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6E558-9BD6-F69C-F2E0-CEE4D19D8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FC757-FA89-D7BF-0364-D41DBCCD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371-9A41-4C00-9C36-3B8EE1A4E270}" type="datetime1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C8285-E1F5-FF2D-D888-C8FD7FAD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5CF2C-023F-7FF8-1A5D-23B3B95A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BD8A-6198-2496-9100-827B5300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5E4F0D-8C06-C4FC-3BDF-6993734F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C421-38B0-466C-ACF9-E7C7160BAD3E}" type="datetime1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764-4A3E-277A-CEA1-18E7C75F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6E902-4A92-1E32-0E8C-4541C236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7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359E6-0B7F-2381-FBFD-474A5A35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F894-1966-4A5D-93E7-210C21B3D389}" type="datetime1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8D804-6C5B-0334-75CB-152AEE3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6E36E-CB63-F209-2918-A6A06B2B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6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E863-D78F-0F80-BEB3-7E4D8225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6669-AA33-D9F9-FB8A-82268A59D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62B11-007A-D49F-C358-62A9E3D59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6F9F9-5D67-B705-4A1E-D67CF5FA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2F4E-1306-42AF-BC1C-2300D79C66C9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5F91D-EE55-FD91-E93F-F6A8888E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E305D-C8A7-8C99-39E4-E55D0D80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31D5-B3BA-0A76-602C-43A8FF7A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2E5EE-A73E-AAE8-23A1-D3007F2F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879C0-7166-2F3F-72D7-6D6581FD0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81977-394B-5009-8AE2-E2CD4971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0BC1-20D4-4F32-9ACC-F7AD4492075E}" type="datetime1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A98A0-DFF8-D2FE-5EBF-23D7572D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58CF1-B9C0-024C-8658-DC5D8E04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3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9510D-E2C0-7B6F-C1DD-D8B6EB34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CF14F-6822-E56E-D1AD-F7476974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853E0-7625-7F10-27A8-45C38DB6E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3A69-A22D-45CB-B3B3-3A6F0D5CA006}" type="datetime1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AA039-D1D6-3581-9951-3D8E64A21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059FE-AA5E-52EB-97B1-DF0892306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54BCC-0A5C-2E40-9707-438E1D28B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xiith.i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602"/>
            <a:ext cx="9144000" cy="23876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Introduction to 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3164" y="3168401"/>
            <a:ext cx="7865327" cy="22412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Ranjitha K (PhD),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 S Prashanth (PhD),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Dept. of CSE,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IIT Hyderabad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https://www.netxiith.in/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3404B-B377-B1EE-BF06-78C29ED3C3B9}"/>
              </a:ext>
            </a:extLst>
          </p:cNvPr>
          <p:cNvSpPr txBox="1"/>
          <p:nvPr/>
        </p:nvSpPr>
        <p:spPr>
          <a:xfrm>
            <a:off x="215152" y="6369441"/>
            <a:ext cx="10609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Credits : Udemy Kubernetes for Absolute Beginners – Hands-on</a:t>
            </a:r>
            <a:endParaRPr lang="en-I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IIT Hyderabad - Wikipedia">
            <a:extLst>
              <a:ext uri="{FF2B5EF4-FFF2-40B4-BE49-F238E27FC236}">
                <a16:creationId xmlns:a16="http://schemas.microsoft.com/office/drawing/2014/main" id="{6601437A-6D52-3108-71A3-5612764C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199" y="0"/>
            <a:ext cx="1205801" cy="132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B287F-4C6C-4A43-CCD6-D982C30F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141-A34F-647A-5160-B0231799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POD: A simplest object in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F4AEE-988A-420A-707C-7152507C7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pod can have multiple containers of diff. kind </a:t>
            </a:r>
          </a:p>
          <a:p>
            <a:pPr lvl="1"/>
            <a:r>
              <a:rPr lang="en-US"/>
              <a:t>E.g., App container and helper container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67BF4B-237D-E7B6-3797-C8158272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30" y="2606674"/>
            <a:ext cx="7772400" cy="3886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50DF-C6E4-CEC4-31EA-1D3B9087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7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6825-0EB0-1F50-9614-25DBC81F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Kind hands-on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0DCF-64E2-F2A2-1EE9-6ED0F42D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Create cluster</a:t>
            </a:r>
          </a:p>
          <a:p>
            <a:pPr lvl="1"/>
            <a:r>
              <a:rPr lang="en-US" dirty="0">
                <a:ea typeface="Calibri"/>
                <a:cs typeface="Calibri"/>
              </a:rPr>
              <a:t>$ cd HOME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$ </a:t>
            </a:r>
            <a:r>
              <a:rPr lang="en-US" dirty="0" err="1">
                <a:ea typeface="Calibri"/>
                <a:cs typeface="Calibri"/>
              </a:rPr>
              <a:t>sudo</a:t>
            </a:r>
            <a:r>
              <a:rPr lang="en-US" dirty="0">
                <a:ea typeface="Calibri"/>
                <a:cs typeface="Calibri"/>
              </a:rPr>
              <a:t> kind create cluster --config demo/kind-</a:t>
            </a:r>
            <a:r>
              <a:rPr lang="en-US" dirty="0" err="1">
                <a:ea typeface="Calibri"/>
                <a:cs typeface="Calibri"/>
              </a:rPr>
              <a:t>config.yaml</a:t>
            </a:r>
            <a:endParaRPr lang="en-US" err="1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 Setting the necessary config files  </a:t>
            </a:r>
          </a:p>
          <a:p>
            <a:pPr lvl="1"/>
            <a:r>
              <a:rPr lang="en-US" dirty="0">
                <a:ea typeface="Calibri"/>
                <a:cs typeface="Arial"/>
              </a:rPr>
              <a:t>$ </a:t>
            </a:r>
            <a:r>
              <a:rPr lang="en-US" dirty="0" err="1">
                <a:ea typeface="Calibri"/>
                <a:cs typeface="Arial"/>
              </a:rPr>
              <a:t>mkdir</a:t>
            </a:r>
            <a:r>
              <a:rPr lang="en-US" dirty="0">
                <a:ea typeface="Calibri"/>
                <a:cs typeface="Arial"/>
              </a:rPr>
              <a:t> .</a:t>
            </a:r>
            <a:r>
              <a:rPr lang="en-US" dirty="0" err="1">
                <a:ea typeface="Calibri"/>
                <a:cs typeface="Arial"/>
              </a:rPr>
              <a:t>kube</a:t>
            </a:r>
            <a:endParaRPr lang="en-US" err="1">
              <a:ea typeface="Calibri"/>
              <a:cs typeface="Arial"/>
            </a:endParaRPr>
          </a:p>
          <a:p>
            <a:pPr lvl="1"/>
            <a:r>
              <a:rPr lang="en-US" dirty="0">
                <a:ea typeface="Calibri"/>
                <a:cs typeface="Arial"/>
              </a:rPr>
              <a:t>$ </a:t>
            </a:r>
            <a:r>
              <a:rPr lang="en-US" dirty="0" err="1">
                <a:ea typeface="Calibri"/>
                <a:cs typeface="Arial"/>
              </a:rPr>
              <a:t>sudo</a:t>
            </a:r>
            <a:r>
              <a:rPr lang="en-US" dirty="0">
                <a:ea typeface="Calibri"/>
                <a:cs typeface="Arial"/>
              </a:rPr>
              <a:t> kind get </a:t>
            </a:r>
            <a:r>
              <a:rPr lang="en-US" dirty="0" err="1">
                <a:ea typeface="Calibri"/>
                <a:cs typeface="Arial"/>
              </a:rPr>
              <a:t>kubeconfig</a:t>
            </a:r>
            <a:r>
              <a:rPr lang="en-US" dirty="0">
                <a:ea typeface="Calibri"/>
                <a:cs typeface="Arial"/>
              </a:rPr>
              <a:t> &gt; $HOME/.</a:t>
            </a:r>
            <a:r>
              <a:rPr lang="en-US" dirty="0" err="1">
                <a:ea typeface="Calibri"/>
                <a:cs typeface="Arial"/>
              </a:rPr>
              <a:t>kube</a:t>
            </a:r>
            <a:r>
              <a:rPr lang="en-US" dirty="0">
                <a:ea typeface="Calibri"/>
                <a:cs typeface="Arial"/>
              </a:rPr>
              <a:t>/config</a:t>
            </a:r>
          </a:p>
          <a:p>
            <a:pPr lvl="1"/>
            <a:endParaRPr lang="en-US" dirty="0">
              <a:ea typeface="Calibri"/>
              <a:cs typeface="Arial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0C134-D025-9B08-268B-3FD1C257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642E-A3BF-42D8-3975-9967E47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Pod Demo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54BB-D168-55BF-7E86-D3BA09D5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Run a pod </a:t>
            </a:r>
          </a:p>
          <a:p>
            <a:pPr lvl="1">
              <a:lnSpc>
                <a:spcPct val="150000"/>
              </a:lnSpc>
            </a:pPr>
            <a:r>
              <a:rPr lang="en-US"/>
              <a:t> $ </a:t>
            </a:r>
            <a:r>
              <a:rPr lang="en-US" err="1"/>
              <a:t>kubectl</a:t>
            </a:r>
            <a:r>
              <a:rPr lang="en-US"/>
              <a:t> run nginx --image=nginx</a:t>
            </a: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get pods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describe pod nginx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get pods –o wide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A7E2F-85FA-5844-ACA2-07085B66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5AA-A516-9E0D-2D09-0D1BE475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YAML in Kubernetes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56913-7ADF-7BE8-A788-C236A1C7217A}"/>
              </a:ext>
            </a:extLst>
          </p:cNvPr>
          <p:cNvSpPr txBox="1"/>
          <p:nvPr/>
        </p:nvSpPr>
        <p:spPr>
          <a:xfrm>
            <a:off x="1299407" y="2225842"/>
            <a:ext cx="371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Kubernetes API version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D9A64-51D6-08F2-A2A5-61859D651029}"/>
              </a:ext>
            </a:extLst>
          </p:cNvPr>
          <p:cNvSpPr txBox="1"/>
          <p:nvPr/>
        </p:nvSpPr>
        <p:spPr>
          <a:xfrm>
            <a:off x="1299407" y="3015170"/>
            <a:ext cx="371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Type of object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8AB20-45C0-476F-22FF-B3980A9ABC97}"/>
              </a:ext>
            </a:extLst>
          </p:cNvPr>
          <p:cNvSpPr txBox="1"/>
          <p:nvPr/>
        </p:nvSpPr>
        <p:spPr>
          <a:xfrm>
            <a:off x="1299407" y="3698803"/>
            <a:ext cx="371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Data about the object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20B2B-0E14-4DBF-B28A-4F8C23585B24}"/>
              </a:ext>
            </a:extLst>
          </p:cNvPr>
          <p:cNvSpPr txBox="1"/>
          <p:nvPr/>
        </p:nvSpPr>
        <p:spPr>
          <a:xfrm>
            <a:off x="1299407" y="4856748"/>
            <a:ext cx="371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Specification of the object</a:t>
            </a: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CB1AB-6711-C2D9-A4BE-67C3BE60B687}"/>
              </a:ext>
            </a:extLst>
          </p:cNvPr>
          <p:cNvSpPr/>
          <p:nvPr/>
        </p:nvSpPr>
        <p:spPr>
          <a:xfrm>
            <a:off x="5222078" y="2082675"/>
            <a:ext cx="2351520" cy="3361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2400" b="0" i="0" u="none" strike="noStrike" dirty="0" err="1">
                <a:solidFill>
                  <a:srgbClr val="FFFFFF"/>
                </a:solidFill>
                <a:latin typeface="Calibri"/>
              </a:rPr>
              <a:t>apiVersion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libri"/>
              </a:rPr>
              <a:t>: </a:t>
            </a:r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</a:p>
          <a:p>
            <a:pPr algn="l" rtl="0"/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endParaRPr lang="en-US" sz="2400" b="0" i="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l" rtl="0"/>
            <a:r>
              <a:rPr lang="en-US" sz="2400" b="0" i="0" u="none" strike="noStrike" dirty="0">
                <a:solidFill>
                  <a:srgbClr val="FFFFFF"/>
                </a:solidFill>
                <a:latin typeface="Calibri"/>
              </a:rPr>
              <a:t>kind:</a:t>
            </a:r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endParaRPr lang="en-US" sz="2400" b="0" i="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l" rtl="0"/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endParaRPr lang="en-US" sz="2400" b="0" i="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l" rtl="0"/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libri"/>
              </a:rPr>
              <a:t>metadata:</a:t>
            </a:r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</a:p>
          <a:p>
            <a:pPr algn="l" rtl="0"/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endParaRPr lang="en-US" sz="2400" b="0" i="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l" rtl="0"/>
            <a:r>
              <a:rPr lang="en-US" sz="2400" b="0" i="0" dirty="0">
                <a:solidFill>
                  <a:srgbClr val="FFFFFF"/>
                </a:solidFill>
                <a:latin typeface="Calibri"/>
              </a:rPr>
              <a:t>​</a:t>
            </a:r>
            <a:endParaRPr lang="en-US" sz="2400" b="0" i="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l" rtl="0"/>
            <a:r>
              <a:rPr lang="en-US" sz="2400" b="0" i="0" u="none" strike="noStrike" dirty="0">
                <a:solidFill>
                  <a:srgbClr val="FFFFFF"/>
                </a:solidFill>
                <a:latin typeface="Calibri"/>
              </a:rPr>
              <a:t>spec: 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6A4F-5C28-8EF8-E33B-1D612D49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3CB688-5EB0-A06C-D4A0-7F1D29AB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33" y="802707"/>
            <a:ext cx="9518354" cy="5103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C56F2-8C4F-7453-6684-F7A7A68B6420}"/>
              </a:ext>
            </a:extLst>
          </p:cNvPr>
          <p:cNvSpPr txBox="1"/>
          <p:nvPr/>
        </p:nvSpPr>
        <p:spPr>
          <a:xfrm>
            <a:off x="858580" y="2830188"/>
            <a:ext cx="1913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Dictionary</a:t>
            </a:r>
          </a:p>
          <a:p>
            <a:r>
              <a:rPr lang="en-US" dirty="0"/>
              <a:t>Labels are used</a:t>
            </a:r>
          </a:p>
          <a:p>
            <a:r>
              <a:rPr lang="en-US" dirty="0"/>
              <a:t>for searching pod kind in a cluster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7476B-0A71-358A-0355-DF94D21ACD4C}"/>
              </a:ext>
            </a:extLst>
          </p:cNvPr>
          <p:cNvSpPr txBox="1"/>
          <p:nvPr/>
        </p:nvSpPr>
        <p:spPr>
          <a:xfrm>
            <a:off x="827904" y="4307516"/>
            <a:ext cx="181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List of containers in a pod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C66F5-1688-6178-BC3E-A400522AFF81}"/>
              </a:ext>
            </a:extLst>
          </p:cNvPr>
          <p:cNvSpPr txBox="1"/>
          <p:nvPr/>
        </p:nvSpPr>
        <p:spPr>
          <a:xfrm>
            <a:off x="2644345" y="5950267"/>
            <a:ext cx="51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kubectl</a:t>
            </a:r>
            <a:r>
              <a:rPr lang="en-US"/>
              <a:t> get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3AD78-65EA-9D0C-653C-4C213F30966D}"/>
              </a:ext>
            </a:extLst>
          </p:cNvPr>
          <p:cNvSpPr txBox="1"/>
          <p:nvPr/>
        </p:nvSpPr>
        <p:spPr>
          <a:xfrm>
            <a:off x="2644345" y="6399931"/>
            <a:ext cx="673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kubectl</a:t>
            </a:r>
            <a:r>
              <a:rPr lang="en-US"/>
              <a:t> describe pod </a:t>
            </a:r>
            <a:r>
              <a:rPr lang="en-US" err="1"/>
              <a:t>myapp</a:t>
            </a:r>
            <a:r>
              <a:rPr lang="en-US"/>
              <a:t>-pod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522E4-286A-5B5E-5187-06497AA3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16D4-6C10-8E46-448B-97DFB83F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YAML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8BF6-145C-B063-FA06-235F4108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Create a pod using </a:t>
            </a:r>
            <a:r>
              <a:rPr lang="en-US" dirty="0" err="1">
                <a:cs typeface="Calibri"/>
              </a:rPr>
              <a:t>yaml</a:t>
            </a:r>
            <a:r>
              <a:rPr lang="en-US" dirty="0">
                <a:cs typeface="Calibri"/>
              </a:rPr>
              <a:t> file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cs typeface="Calibri"/>
              </a:rPr>
              <a:t>$</a:t>
            </a:r>
            <a:r>
              <a:rPr lang="en-US" dirty="0" err="1">
                <a:cs typeface="Calibri"/>
              </a:rPr>
              <a:t>kubectl</a:t>
            </a:r>
            <a:r>
              <a:rPr lang="en-US" dirty="0">
                <a:cs typeface="Calibri"/>
              </a:rPr>
              <a:t> create –f </a:t>
            </a:r>
            <a:r>
              <a:rPr lang="en-US" dirty="0" err="1">
                <a:cs typeface="Calibri"/>
              </a:rPr>
              <a:t>pod.yaml</a:t>
            </a:r>
            <a:endParaRPr lang="en-US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$ </a:t>
            </a:r>
            <a:r>
              <a:rPr lang="en-US" dirty="0" err="1">
                <a:cs typeface="Calibri"/>
              </a:rPr>
              <a:t>kubectl</a:t>
            </a:r>
            <a:r>
              <a:rPr lang="en-US" dirty="0">
                <a:cs typeface="Calibri"/>
              </a:rPr>
              <a:t> get pods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$ </a:t>
            </a:r>
            <a:r>
              <a:rPr lang="en-US" dirty="0" err="1">
                <a:cs typeface="Calibri"/>
              </a:rPr>
              <a:t>kubectl</a:t>
            </a:r>
            <a:r>
              <a:rPr lang="en-US" dirty="0">
                <a:cs typeface="Calibri"/>
              </a:rPr>
              <a:t> get pods --o wide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$ </a:t>
            </a:r>
            <a:r>
              <a:rPr lang="en-US" dirty="0" err="1">
                <a:cs typeface="Calibri"/>
              </a:rPr>
              <a:t>kubectl</a:t>
            </a:r>
            <a:r>
              <a:rPr lang="en-US" dirty="0">
                <a:cs typeface="Calibri"/>
              </a:rPr>
              <a:t> describe pod nginx1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29CCD-FE40-ED90-49DB-C64841CA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A17-FEBE-1A1C-87F1-25D3283C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cs typeface="Calibri Light"/>
              </a:rPr>
              <a:t>ReplicaSet</a:t>
            </a:r>
            <a:r>
              <a:rPr lang="en-US" dirty="0">
                <a:cs typeface="Calibri Light"/>
              </a:rPr>
              <a:t> Controller</a:t>
            </a:r>
            <a:endParaRPr lang="en-US" dirty="0"/>
          </a:p>
        </p:txBody>
      </p:sp>
      <p:pic>
        <p:nvPicPr>
          <p:cNvPr id="4" name="Picture 4" descr="A blue square with a person and a blue square with a blue background&#10;&#10;Description automatically generated">
            <a:extLst>
              <a:ext uri="{FF2B5EF4-FFF2-40B4-BE49-F238E27FC236}">
                <a16:creationId xmlns:a16="http://schemas.microsoft.com/office/drawing/2014/main" id="{A0071110-D6B3-71D0-0473-8A952538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968962"/>
            <a:ext cx="2743200" cy="3224875"/>
          </a:xfrm>
          <a:prstGeom prst="rect">
            <a:avLst/>
          </a:prstGeom>
        </p:spPr>
      </p:pic>
      <p:pic>
        <p:nvPicPr>
          <p:cNvPr id="5" name="Picture 5" descr="A blue screen with a person and a sign&#10;&#10;Description automatically generated">
            <a:extLst>
              <a:ext uri="{FF2B5EF4-FFF2-40B4-BE49-F238E27FC236}">
                <a16:creationId xmlns:a16="http://schemas.microsoft.com/office/drawing/2014/main" id="{43641B05-D26D-9DF2-FACD-4A37CAED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560" y="1968962"/>
            <a:ext cx="2743200" cy="3224875"/>
          </a:xfrm>
          <a:prstGeom prst="rect">
            <a:avLst/>
          </a:prstGeom>
        </p:spPr>
      </p:pic>
      <p:pic>
        <p:nvPicPr>
          <p:cNvPr id="6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B9C6EA5-34EA-227C-288E-B16F4BA22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0" y="1968962"/>
            <a:ext cx="2743200" cy="32248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FF0B9-8BE2-8AC8-06BA-A1E69453F5B3}"/>
              </a:ext>
            </a:extLst>
          </p:cNvPr>
          <p:cNvCxnSpPr/>
          <p:nvPr/>
        </p:nvCxnSpPr>
        <p:spPr>
          <a:xfrm>
            <a:off x="3322320" y="3896360"/>
            <a:ext cx="1239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FA1D2-47F4-95D1-13AA-8FAF885D3320}"/>
              </a:ext>
            </a:extLst>
          </p:cNvPr>
          <p:cNvSpPr txBox="1"/>
          <p:nvPr/>
        </p:nvSpPr>
        <p:spPr>
          <a:xfrm>
            <a:off x="2275840" y="5892800"/>
            <a:ext cx="75082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Achieve high availability by ensuring specified number of pods are running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266B4-197A-934B-2856-BEA94AAC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DFAF6E51-CC73-DE13-D3F2-1C66C159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" y="1594794"/>
            <a:ext cx="3731419" cy="3906537"/>
          </a:xfrm>
          <a:prstGeom prst="rect">
            <a:avLst/>
          </a:prstGeom>
        </p:spPr>
      </p:pic>
      <p:pic>
        <p:nvPicPr>
          <p:cNvPr id="5" name="Picture 5" descr="A diagram of a diagram of a system&#10;&#10;Description automatically generated">
            <a:extLst>
              <a:ext uri="{FF2B5EF4-FFF2-40B4-BE49-F238E27FC236}">
                <a16:creationId xmlns:a16="http://schemas.microsoft.com/office/drawing/2014/main" id="{42F5E7F6-F5E3-BD2C-FA6F-CFB6BDE2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93" y="1595735"/>
            <a:ext cx="7505699" cy="38451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D09CAD-A054-18AE-C727-BEE9DEE8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Load Balancing and Scaling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E43D-5F42-E620-FB68-D49D6271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D29C-B977-CC7E-6A23-667622FA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cs typeface="Calibri Light"/>
              </a:rPr>
              <a:t>Replicaset</a:t>
            </a:r>
            <a:r>
              <a:rPr lang="en-US" dirty="0">
                <a:cs typeface="Calibri Light"/>
              </a:rPr>
              <a:t> YAML</a:t>
            </a:r>
            <a:endParaRPr lang="en-US" dirty="0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4A4406-6D2B-BEF3-7C8C-A7C356F8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500" y="2470245"/>
            <a:ext cx="6132842" cy="2566688"/>
          </a:xfrm>
          <a:prstGeom prst="rect">
            <a:avLst/>
          </a:prstGeom>
        </p:spPr>
      </p:pic>
      <p:pic>
        <p:nvPicPr>
          <p:cNvPr id="6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8A13D6A1-2909-81B3-3306-5A0737C6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0" y="750611"/>
            <a:ext cx="5527098" cy="60254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888C0-15E5-932F-B1E6-9073B10D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52A3-5B7C-12BE-B1EB-E56EE279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4" descr="A blue square with a blue logo and a blue circle&#10;&#10;Description automatically generated">
            <a:extLst>
              <a:ext uri="{FF2B5EF4-FFF2-40B4-BE49-F238E27FC236}">
                <a16:creationId xmlns:a16="http://schemas.microsoft.com/office/drawing/2014/main" id="{EFD89586-30F4-E5CB-1C28-3ECCAE9BA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975" y="1930042"/>
            <a:ext cx="7841457" cy="3519488"/>
          </a:xfrm>
        </p:spPr>
      </p:pic>
      <p:pic>
        <p:nvPicPr>
          <p:cNvPr id="6" name="Picture 4" descr="A group of blue rectangular boxes with blue and yellow symbols&#10;&#10;Description automatically generated">
            <a:extLst>
              <a:ext uri="{FF2B5EF4-FFF2-40B4-BE49-F238E27FC236}">
                <a16:creationId xmlns:a16="http://schemas.microsoft.com/office/drawing/2014/main" id="{A0C57E3D-CE52-4472-07B4-8D0FDB90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5519"/>
            <a:ext cx="10515600" cy="4703783"/>
          </a:xfrm>
          <a:prstGeom prst="rect">
            <a:avLst/>
          </a:prstGeom>
        </p:spPr>
      </p:pic>
      <p:pic>
        <p:nvPicPr>
          <p:cNvPr id="8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BEED674-1805-786D-E3CC-6F8A42DA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1287519"/>
            <a:ext cx="11741944" cy="47330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33F8A-8324-6FB0-5AA2-B865ABD3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1CEC-C12C-2DE9-9DC2-9717CE5C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83" y="100542"/>
            <a:ext cx="10515600" cy="1325563"/>
          </a:xfrm>
        </p:spPr>
        <p:txBody>
          <a:bodyPr/>
          <a:lstStyle/>
          <a:p>
            <a:pPr algn="ctr"/>
            <a:r>
              <a:rPr lang="en-GB" sz="3600">
                <a:latin typeface="Helvetica"/>
                <a:cs typeface="Helvetica"/>
              </a:rPr>
              <a:t>Monolithic to Microservices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7608E-EA58-8358-A6E2-8B952E7295DF}"/>
              </a:ext>
            </a:extLst>
          </p:cNvPr>
          <p:cNvGrpSpPr/>
          <p:nvPr/>
        </p:nvGrpSpPr>
        <p:grpSpPr>
          <a:xfrm>
            <a:off x="5241925" y="2077508"/>
            <a:ext cx="6551083" cy="3376083"/>
            <a:chOff x="733425" y="1770591"/>
            <a:chExt cx="6551083" cy="33760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3B0598-60AF-4D90-D506-2A951C9ADFB4}"/>
                </a:ext>
              </a:extLst>
            </p:cNvPr>
            <p:cNvSpPr/>
            <p:nvPr/>
          </p:nvSpPr>
          <p:spPr>
            <a:xfrm>
              <a:off x="950383" y="2357967"/>
              <a:ext cx="910166" cy="48683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web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AAE758-8F47-8B99-0215-83750516677A}"/>
                </a:ext>
              </a:extLst>
            </p:cNvPr>
            <p:cNvSpPr/>
            <p:nvPr/>
          </p:nvSpPr>
          <p:spPr>
            <a:xfrm>
              <a:off x="950382" y="3871383"/>
              <a:ext cx="910166" cy="45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mobile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FBD88-35BD-6878-B066-43E9437AF6A9}"/>
                </a:ext>
              </a:extLst>
            </p:cNvPr>
            <p:cNvSpPr/>
            <p:nvPr/>
          </p:nvSpPr>
          <p:spPr>
            <a:xfrm>
              <a:off x="2252133" y="3067049"/>
              <a:ext cx="910166" cy="486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API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393483-FB6F-E5AB-2269-D8FB404C1808}"/>
                </a:ext>
              </a:extLst>
            </p:cNvPr>
            <p:cNvSpPr/>
            <p:nvPr/>
          </p:nvSpPr>
          <p:spPr>
            <a:xfrm>
              <a:off x="3765549" y="2114550"/>
              <a:ext cx="1301749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Service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A7A4D-3A4B-D4E9-5312-2013D4F775B4}"/>
                </a:ext>
              </a:extLst>
            </p:cNvPr>
            <p:cNvSpPr/>
            <p:nvPr/>
          </p:nvSpPr>
          <p:spPr>
            <a:xfrm>
              <a:off x="3765548" y="3088216"/>
              <a:ext cx="1301749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Service 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56ECA0-1DA6-9067-0358-37B1C692C23A}"/>
                </a:ext>
              </a:extLst>
            </p:cNvPr>
            <p:cNvSpPr/>
            <p:nvPr/>
          </p:nvSpPr>
          <p:spPr>
            <a:xfrm>
              <a:off x="5659966" y="4284132"/>
              <a:ext cx="1301749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Service 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AE93A3-796D-E91E-ADB7-3301F793BF76}"/>
                </a:ext>
              </a:extLst>
            </p:cNvPr>
            <p:cNvSpPr/>
            <p:nvPr/>
          </p:nvSpPr>
          <p:spPr>
            <a:xfrm>
              <a:off x="3765549" y="4135967"/>
              <a:ext cx="1301749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Service C</a:t>
              </a:r>
            </a:p>
          </p:txBody>
        </p:sp>
        <p:sp>
          <p:nvSpPr>
            <p:cNvPr id="13" name="Cylinder 12">
              <a:extLst>
                <a:ext uri="{FF2B5EF4-FFF2-40B4-BE49-F238E27FC236}">
                  <a16:creationId xmlns:a16="http://schemas.microsoft.com/office/drawing/2014/main" id="{BD407BE5-FCCF-42E9-42AA-E408066A550E}"/>
                </a:ext>
              </a:extLst>
            </p:cNvPr>
            <p:cNvSpPr/>
            <p:nvPr/>
          </p:nvSpPr>
          <p:spPr>
            <a:xfrm>
              <a:off x="5654675" y="2117132"/>
              <a:ext cx="1301749" cy="486833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mongoDB</a:t>
              </a:r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D68695C4-CDCE-BB7C-CA0F-50B66041BF27}"/>
                </a:ext>
              </a:extLst>
            </p:cNvPr>
            <p:cNvSpPr/>
            <p:nvPr/>
          </p:nvSpPr>
          <p:spPr>
            <a:xfrm>
              <a:off x="5654674" y="3090798"/>
              <a:ext cx="1301749" cy="486833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err="1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mySQL</a:t>
              </a:r>
              <a:endParaRPr lang="en-US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A7884C-A856-C450-88B4-3CE9D4D86DB8}"/>
                </a:ext>
              </a:extLst>
            </p:cNvPr>
            <p:cNvSpPr/>
            <p:nvPr/>
          </p:nvSpPr>
          <p:spPr>
            <a:xfrm>
              <a:off x="733425" y="1770591"/>
              <a:ext cx="6551083" cy="3376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1C7A28-1EB8-0603-18C5-953B7429F887}"/>
                </a:ext>
              </a:extLst>
            </p:cNvPr>
            <p:cNvCxnSpPr/>
            <p:nvPr/>
          </p:nvCxnSpPr>
          <p:spPr>
            <a:xfrm>
              <a:off x="1849967" y="2559049"/>
              <a:ext cx="628651" cy="491068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33D252-B991-EA9C-E1D3-65BCAE64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9966" y="3600449"/>
              <a:ext cx="628652" cy="588431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F2C01-03E3-4389-AE16-CC65F497D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465" y="2616198"/>
              <a:ext cx="882652" cy="599015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3CCEE2-6D31-D3F3-CBEA-6A4803C3E457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1" y="3352796"/>
              <a:ext cx="543983" cy="14818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EB95A5-4AF4-CAB5-5E8A-FDBA0CB452B0}"/>
                </a:ext>
              </a:extLst>
            </p:cNvPr>
            <p:cNvCxnSpPr>
              <a:cxnSpLocks/>
            </p:cNvCxnSpPr>
            <p:nvPr/>
          </p:nvCxnSpPr>
          <p:spPr>
            <a:xfrm>
              <a:off x="3204634" y="3469212"/>
              <a:ext cx="935567" cy="628652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CDE3F8-96CC-F9F3-D755-E6793E463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9050" y="2404530"/>
              <a:ext cx="565151" cy="6348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E549CED-8492-13E0-30CC-3610A6672BE7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50" y="3352794"/>
              <a:ext cx="522817" cy="14819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B0B179-BE62-8738-5A19-17D872B82706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4474627"/>
              <a:ext cx="586317" cy="4235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EB4ECE-D92D-CC7B-792B-1674917E56CB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49" y="3458626"/>
              <a:ext cx="967318" cy="829736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5D45AE-07B1-747D-5991-305D63AF7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634" y="2584445"/>
              <a:ext cx="4234" cy="503764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C34858-660C-D007-5B18-73382C476B10}"/>
              </a:ext>
            </a:extLst>
          </p:cNvPr>
          <p:cNvGrpSpPr/>
          <p:nvPr/>
        </p:nvGrpSpPr>
        <p:grpSpPr>
          <a:xfrm>
            <a:off x="595841" y="1622424"/>
            <a:ext cx="3302000" cy="4296831"/>
            <a:chOff x="595841" y="1622424"/>
            <a:chExt cx="3302000" cy="42968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E3BA97-7AB5-6E2A-E288-3DF5A8D876E8}"/>
                </a:ext>
              </a:extLst>
            </p:cNvPr>
            <p:cNvSpPr/>
            <p:nvPr/>
          </p:nvSpPr>
          <p:spPr>
            <a:xfrm>
              <a:off x="595841" y="1622424"/>
              <a:ext cx="3302000" cy="42968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A5FC31E4-2CA3-8504-4145-C175AC38D983}"/>
                </a:ext>
              </a:extLst>
            </p:cNvPr>
            <p:cNvSpPr/>
            <p:nvPr/>
          </p:nvSpPr>
          <p:spPr>
            <a:xfrm>
              <a:off x="1594908" y="5317532"/>
              <a:ext cx="1301749" cy="486833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cs typeface="Calibri"/>
                </a:rPr>
                <a:t>DB</a:t>
              </a:r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45CC42-C9EF-9F5D-7A3F-8E60E1C93590}"/>
                </a:ext>
              </a:extLst>
            </p:cNvPr>
            <p:cNvSpPr/>
            <p:nvPr/>
          </p:nvSpPr>
          <p:spPr>
            <a:xfrm>
              <a:off x="1028699" y="1928284"/>
              <a:ext cx="2360082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Presentation Layer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6BB2C4-8046-6505-5B5F-6548D8EF17EE}"/>
                </a:ext>
              </a:extLst>
            </p:cNvPr>
            <p:cNvSpPr/>
            <p:nvPr/>
          </p:nvSpPr>
          <p:spPr>
            <a:xfrm>
              <a:off x="1176866" y="2944284"/>
              <a:ext cx="2053165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cs typeface="Calibri"/>
                </a:rPr>
                <a:t>Service Layer</a:t>
              </a:r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232C42-082A-F7B3-0E1A-92720DAF976A}"/>
                </a:ext>
              </a:extLst>
            </p:cNvPr>
            <p:cNvSpPr/>
            <p:nvPr/>
          </p:nvSpPr>
          <p:spPr>
            <a:xfrm>
              <a:off x="1028699" y="3960284"/>
              <a:ext cx="2360081" cy="4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Helvetica"/>
                  <a:ea typeface="Calibri"/>
                  <a:cs typeface="Calibri"/>
                </a:rPr>
                <a:t>Persistence Layer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1CE172-CE64-645F-2574-D64B7B833083}"/>
                </a:ext>
              </a:extLst>
            </p:cNvPr>
            <p:cNvSpPr/>
            <p:nvPr/>
          </p:nvSpPr>
          <p:spPr>
            <a:xfrm>
              <a:off x="918634" y="1818217"/>
              <a:ext cx="2635249" cy="28045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5823EB6-F3C4-4035-E55E-C8849476B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7685" y="4627030"/>
              <a:ext cx="6350" cy="681566"/>
            </a:xfrm>
            <a:prstGeom prst="straightConnector1">
              <a:avLst/>
            </a:prstGeom>
            <a:ln w="12700">
              <a:solidFill>
                <a:srgbClr val="4472C4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69484E1-514A-530A-0784-59BF04DBD906}"/>
              </a:ext>
            </a:extLst>
          </p:cNvPr>
          <p:cNvSpPr/>
          <p:nvPr/>
        </p:nvSpPr>
        <p:spPr>
          <a:xfrm>
            <a:off x="4113245" y="3429493"/>
            <a:ext cx="974360" cy="48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C13BD-42B1-FB3C-1F7B-E141AC885370}"/>
              </a:ext>
            </a:extLst>
          </p:cNvPr>
          <p:cNvSpPr txBox="1"/>
          <p:nvPr/>
        </p:nvSpPr>
        <p:spPr>
          <a:xfrm>
            <a:off x="1025264" y="6184381"/>
            <a:ext cx="265575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Helvetica"/>
                <a:cs typeface="Helvetica"/>
              </a:rPr>
              <a:t>Monolithic Architecture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6442B9-7C62-BC89-FE1B-95433C85BF34}"/>
              </a:ext>
            </a:extLst>
          </p:cNvPr>
          <p:cNvSpPr txBox="1"/>
          <p:nvPr/>
        </p:nvSpPr>
        <p:spPr>
          <a:xfrm>
            <a:off x="7271165" y="6184380"/>
            <a:ext cx="310546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Helvetica"/>
                <a:cs typeface="Helvetica"/>
              </a:rPr>
              <a:t>Microservices Architecture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A07C7-F429-B9DE-3408-CDB691F9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99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FAD54-2C70-9BF0-ECE7-D75DEC11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1" y="709685"/>
            <a:ext cx="11675369" cy="56466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0A7FC-1C6F-7884-95EC-85808F65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AFDF1-0A02-5D53-66E9-457EA58D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95" y="1513139"/>
            <a:ext cx="7772400" cy="3129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5151D-2EFF-D60E-2E4C-86505994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1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0C3-88B6-FF74-A1C6-028A2723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Replicaset</a:t>
            </a:r>
            <a:r>
              <a:rPr lang="en-US"/>
              <a:t> Demo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374E-17F8-39F1-9DC1-4EDC2302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Create </a:t>
            </a:r>
            <a:r>
              <a:rPr lang="en-US" dirty="0" err="1"/>
              <a:t>replicaset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–f </a:t>
            </a:r>
            <a:r>
              <a:rPr lang="en-US" dirty="0" err="1"/>
              <a:t>replicaset.yaml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replicaset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pods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Let us delete and check if </a:t>
            </a:r>
            <a:r>
              <a:rPr lang="en-US" dirty="0" err="1"/>
              <a:t>replicaset</a:t>
            </a:r>
            <a:r>
              <a:rPr lang="en-US" dirty="0"/>
              <a:t> create a new pod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delete pod &lt;pod-name&gt;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describe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Let us create a new pod with the same label as in the </a:t>
            </a:r>
            <a:r>
              <a:rPr lang="en-US" dirty="0" err="1"/>
              <a:t>replicaset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–f pod1.yaml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6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get pods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C335-99DA-541D-8C88-982F4B1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F269-E61D-DFC1-9838-9E628FE0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Replicaset</a:t>
            </a:r>
            <a:r>
              <a:rPr lang="en-US"/>
              <a:t> Demo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5B63-4AB0-3E26-6D4D-3E55E7F2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26" y="1297858"/>
            <a:ext cx="10515600" cy="539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Scaling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Using </a:t>
            </a:r>
            <a:r>
              <a:rPr lang="en-US" dirty="0" err="1"/>
              <a:t>kubectl</a:t>
            </a:r>
            <a:r>
              <a:rPr lang="en-US" dirty="0"/>
              <a:t> edit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Using </a:t>
            </a:r>
            <a:r>
              <a:rPr lang="en-US" dirty="0" err="1"/>
              <a:t>kubectl</a:t>
            </a:r>
            <a:r>
              <a:rPr lang="en-US" dirty="0"/>
              <a:t> scale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Modifying </a:t>
            </a:r>
            <a:r>
              <a:rPr lang="en-US" dirty="0" err="1"/>
              <a:t>yaml</a:t>
            </a:r>
            <a:r>
              <a:rPr lang="en-US" dirty="0"/>
              <a:t> and applying using </a:t>
            </a:r>
            <a:r>
              <a:rPr lang="en-US" dirty="0" err="1"/>
              <a:t>kubectl</a:t>
            </a:r>
            <a:r>
              <a:rPr lang="en-US" dirty="0"/>
              <a:t> replace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dirty="0"/>
              <a:t> Using </a:t>
            </a:r>
            <a:r>
              <a:rPr lang="en-US" dirty="0" err="1"/>
              <a:t>kubectl</a:t>
            </a:r>
            <a:r>
              <a:rPr lang="en-US" dirty="0"/>
              <a:t> edit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edit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/>
              <a:t>get pods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7A68C-13F6-2605-9F87-07C1456B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F269-E61D-DFC1-9838-9E628FE0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Replicaset</a:t>
            </a:r>
            <a:r>
              <a:rPr lang="en-US"/>
              <a:t> Demo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5B63-4AB0-3E26-6D4D-3E55E7F2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226" y="1297858"/>
            <a:ext cx="10515600" cy="539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Using </a:t>
            </a:r>
            <a:r>
              <a:rPr lang="en-US" dirty="0" err="1"/>
              <a:t>kubectl</a:t>
            </a:r>
            <a:r>
              <a:rPr lang="en-US" dirty="0"/>
              <a:t> scale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scale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</a:t>
            </a:r>
            <a:r>
              <a:rPr lang="en-US" dirty="0"/>
              <a:t> --replicas=2 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</a:t>
            </a:r>
            <a:r>
              <a:rPr lang="en-US" dirty="0" err="1"/>
              <a:t>kubectl</a:t>
            </a:r>
            <a:r>
              <a:rPr lang="en-US" dirty="0"/>
              <a:t> get pods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dirty="0"/>
              <a:t>Modifying </a:t>
            </a:r>
            <a:r>
              <a:rPr lang="en-US" dirty="0" err="1"/>
              <a:t>yaml</a:t>
            </a:r>
            <a:r>
              <a:rPr lang="en-US" dirty="0"/>
              <a:t> and </a:t>
            </a:r>
            <a:r>
              <a:rPr lang="en-US" dirty="0" err="1"/>
              <a:t>kubectl</a:t>
            </a:r>
            <a:r>
              <a:rPr lang="en-US" dirty="0"/>
              <a:t> replace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</a:t>
            </a:r>
            <a:r>
              <a:rPr lang="en-US" dirty="0" err="1"/>
              <a:t>kubectl</a:t>
            </a:r>
            <a:r>
              <a:rPr lang="en-US" dirty="0"/>
              <a:t> replace –f </a:t>
            </a:r>
            <a:r>
              <a:rPr lang="en-US" dirty="0" err="1"/>
              <a:t>replicaset.yaml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70000"/>
              </a:lnSpc>
            </a:pPr>
            <a:r>
              <a:rPr lang="en-US" dirty="0"/>
              <a:t>Deleting </a:t>
            </a:r>
            <a:r>
              <a:rPr lang="en-US" dirty="0" err="1"/>
              <a:t>replicaset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70000"/>
              </a:lnSpc>
            </a:pPr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7A68C-13F6-2605-9F87-07C1456B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F5B2-5E8D-1C42-14DD-D4FF567C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33" y="489320"/>
            <a:ext cx="10104412" cy="4581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CD0FE-565A-C59C-8B1A-296D9B7770D7}"/>
              </a:ext>
            </a:extLst>
          </p:cNvPr>
          <p:cNvSpPr txBox="1"/>
          <p:nvPr/>
        </p:nvSpPr>
        <p:spPr>
          <a:xfrm>
            <a:off x="3289560" y="5333999"/>
            <a:ext cx="663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Deploy, update, rolling update, rollback, pause and resume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02305-CD6E-778E-BDF7-BFBD07B5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4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42CCA-3D79-0D18-F2EF-F54BADF2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" y="186853"/>
            <a:ext cx="12110074" cy="64842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B0970-4C51-2D49-AD76-3E9E4263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41DB-7207-4232-8DEC-82063ED1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Deployment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B5C8-A983-5DC9-E2EA-62936E33A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Create a deployment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$ </a:t>
            </a:r>
            <a:r>
              <a:rPr lang="en-US" err="1">
                <a:cs typeface="Calibri"/>
              </a:rPr>
              <a:t>kubectl</a:t>
            </a:r>
            <a:r>
              <a:rPr lang="en-US">
                <a:cs typeface="Calibri"/>
              </a:rPr>
              <a:t> create -f </a:t>
            </a:r>
            <a:r>
              <a:rPr lang="en-US" err="1">
                <a:cs typeface="Calibri"/>
              </a:rPr>
              <a:t>deployment.yaml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$ </a:t>
            </a:r>
            <a:r>
              <a:rPr lang="en-US" err="1">
                <a:cs typeface="Calibri"/>
              </a:rPr>
              <a:t>kubectl</a:t>
            </a:r>
            <a:r>
              <a:rPr lang="en-US">
                <a:cs typeface="Calibri"/>
              </a:rPr>
              <a:t> get deployments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$ </a:t>
            </a:r>
            <a:r>
              <a:rPr lang="en-US" err="1">
                <a:cs typeface="Calibri"/>
              </a:rPr>
              <a:t>kubectl</a:t>
            </a:r>
            <a:r>
              <a:rPr lang="en-US">
                <a:cs typeface="Calibri"/>
              </a:rPr>
              <a:t> get pods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$ </a:t>
            </a:r>
            <a:r>
              <a:rPr lang="en-US" err="1">
                <a:cs typeface="Calibri"/>
              </a:rPr>
              <a:t>kubectl</a:t>
            </a:r>
            <a:r>
              <a:rPr lang="en-US">
                <a:cs typeface="Calibri"/>
              </a:rPr>
              <a:t> describe deployment </a:t>
            </a:r>
            <a:r>
              <a:rPr lang="en-US" err="1">
                <a:cs typeface="Calibri"/>
              </a:rPr>
              <a:t>myapp</a:t>
            </a:r>
            <a:r>
              <a:rPr lang="en-US">
                <a:cs typeface="Calibri"/>
              </a:rPr>
              <a:t>-deployment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$</a:t>
            </a:r>
            <a:r>
              <a:rPr lang="en-US" err="1">
                <a:cs typeface="Calibri"/>
              </a:rPr>
              <a:t>kubectl</a:t>
            </a:r>
            <a:r>
              <a:rPr lang="en-US">
                <a:cs typeface="Calibri"/>
              </a:rPr>
              <a:t> get all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E1C1E-7FA2-B880-2C97-95CD5472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8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7D5E-719B-9682-7323-A643645C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Rollout and versioning</a:t>
            </a:r>
            <a:endParaRPr lang="en-US"/>
          </a:p>
        </p:txBody>
      </p:sp>
      <p:pic>
        <p:nvPicPr>
          <p:cNvPr id="4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E72235F6-B0BB-3FE1-419E-5FEE2B31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5" y="4677953"/>
            <a:ext cx="11403390" cy="864568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C30811-B6D6-6817-AD73-4C8F2858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5" y="1748654"/>
            <a:ext cx="11403390" cy="25503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2323B-E251-9333-A684-A449F9B9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B063-D468-CB50-2F43-ECB192B0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Deployment Strategy</a:t>
            </a:r>
            <a:endParaRPr lang="en-US"/>
          </a:p>
        </p:txBody>
      </p:sp>
      <p:pic>
        <p:nvPicPr>
          <p:cNvPr id="5" name="Picture 5" descr="A logo with a snake in it&#10;&#10;Description automatically generated">
            <a:extLst>
              <a:ext uri="{FF2B5EF4-FFF2-40B4-BE49-F238E27FC236}">
                <a16:creationId xmlns:a16="http://schemas.microsoft.com/office/drawing/2014/main" id="{FEDC2726-471E-F120-FCAC-7BDA9306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0" y="2542750"/>
            <a:ext cx="4236646" cy="726897"/>
          </a:xfrm>
          <a:prstGeom prst="rect">
            <a:avLst/>
          </a:prstGeom>
        </p:spPr>
      </p:pic>
      <p:pic>
        <p:nvPicPr>
          <p:cNvPr id="6" name="Picture 6" descr="A group of icons with text&#10;&#10;Description automatically generated">
            <a:extLst>
              <a:ext uri="{FF2B5EF4-FFF2-40B4-BE49-F238E27FC236}">
                <a16:creationId xmlns:a16="http://schemas.microsoft.com/office/drawing/2014/main" id="{5F1236CC-650F-E11C-3BDC-9818BEAC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892" y="2177089"/>
            <a:ext cx="4366987" cy="1388832"/>
          </a:xfrm>
          <a:prstGeom prst="rect">
            <a:avLst/>
          </a:prstGeom>
        </p:spPr>
      </p:pic>
      <p:pic>
        <p:nvPicPr>
          <p:cNvPr id="4" name="Picture 4" descr="A red arrow pointing to a red box with a snake in it&#10;&#10;Description automatically generated">
            <a:extLst>
              <a:ext uri="{FF2B5EF4-FFF2-40B4-BE49-F238E27FC236}">
                <a16:creationId xmlns:a16="http://schemas.microsoft.com/office/drawing/2014/main" id="{5EB59B6E-7651-5238-6521-B82D6DFD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85" y="2256982"/>
            <a:ext cx="4438125" cy="1389148"/>
          </a:xfrm>
          <a:prstGeom prst="rect">
            <a:avLst/>
          </a:prstGeom>
        </p:spPr>
      </p:pic>
      <p:pic>
        <p:nvPicPr>
          <p:cNvPr id="7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89CBC718-2A02-B794-4E1D-C1E1E9F03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373" y="2181476"/>
            <a:ext cx="1039228" cy="133199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6BE46-68EB-948A-29F5-B1DF6BC30CFF}"/>
              </a:ext>
            </a:extLst>
          </p:cNvPr>
          <p:cNvSpPr/>
          <p:nvPr/>
        </p:nvSpPr>
        <p:spPr>
          <a:xfrm>
            <a:off x="110289" y="2546684"/>
            <a:ext cx="1153026" cy="4712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Recreate</a:t>
            </a:r>
            <a:endParaRPr lang="en-US"/>
          </a:p>
        </p:txBody>
      </p:sp>
      <p:pic>
        <p:nvPicPr>
          <p:cNvPr id="9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389C63-47E3-5835-EABB-37AFC9F7E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637" y="4418189"/>
            <a:ext cx="9952121" cy="728721"/>
          </a:xfrm>
          <a:prstGeom prst="rect">
            <a:avLst/>
          </a:prstGeom>
        </p:spPr>
      </p:pic>
      <p:pic>
        <p:nvPicPr>
          <p:cNvPr id="10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36C9D1AC-2CA3-59DD-E065-3115B6CB4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636" y="4098120"/>
            <a:ext cx="10433384" cy="1449076"/>
          </a:xfrm>
          <a:prstGeom prst="rect">
            <a:avLst/>
          </a:prstGeom>
        </p:spPr>
      </p:pic>
      <p:pic>
        <p:nvPicPr>
          <p:cNvPr id="11" name="Picture 11" descr="A red arrow pointing to an elephant">
            <a:extLst>
              <a:ext uri="{FF2B5EF4-FFF2-40B4-BE49-F238E27FC236}">
                <a16:creationId xmlns:a16="http://schemas.microsoft.com/office/drawing/2014/main" id="{A7EE9ED2-E414-CCEE-C18C-2EED43837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767" y="4058014"/>
            <a:ext cx="10232859" cy="1449076"/>
          </a:xfrm>
          <a:prstGeom prst="rect">
            <a:avLst/>
          </a:prstGeom>
        </p:spPr>
      </p:pic>
      <p:pic>
        <p:nvPicPr>
          <p:cNvPr id="12" name="Picture 12" descr="A close-up of a person&#10;&#10;Description automatically generated">
            <a:extLst>
              <a:ext uri="{FF2B5EF4-FFF2-40B4-BE49-F238E27FC236}">
                <a16:creationId xmlns:a16="http://schemas.microsoft.com/office/drawing/2014/main" id="{A5676DE2-F6BC-B2AC-D0C0-DF17E18C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874" y="4059859"/>
            <a:ext cx="10172701" cy="13952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71BAC8-581A-BFB5-6F52-D7C0867EDF18}"/>
              </a:ext>
            </a:extLst>
          </p:cNvPr>
          <p:cNvSpPr/>
          <p:nvPr/>
        </p:nvSpPr>
        <p:spPr>
          <a:xfrm>
            <a:off x="112294" y="4453689"/>
            <a:ext cx="1153026" cy="4712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Rolling</a:t>
            </a:r>
          </a:p>
          <a:p>
            <a:pPr algn="ctr"/>
            <a:r>
              <a:rPr lang="en-US">
                <a:cs typeface="Calibri"/>
              </a:rPr>
              <a:t>update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EEAB61-2693-DBAF-E0FF-2A1215EB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81B0-163B-5BEA-6F67-B33CC5C6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79" y="29764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Monolithic Vs. Microservices architecture</a:t>
            </a:r>
          </a:p>
        </p:txBody>
      </p:sp>
      <p:pic>
        <p:nvPicPr>
          <p:cNvPr id="1026" name="Picture 2" descr="monolithic architecture image">
            <a:extLst>
              <a:ext uri="{FF2B5EF4-FFF2-40B4-BE49-F238E27FC236}">
                <a16:creationId xmlns:a16="http://schemas.microsoft.com/office/drawing/2014/main" id="{30E88FEC-A613-A753-D501-7B955EC8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74" y="698757"/>
            <a:ext cx="4775154" cy="41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ervice architecture image">
            <a:extLst>
              <a:ext uri="{FF2B5EF4-FFF2-40B4-BE49-F238E27FC236}">
                <a16:creationId xmlns:a16="http://schemas.microsoft.com/office/drawing/2014/main" id="{4A44E5C6-97CD-150C-35C7-32468904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19" y="565876"/>
            <a:ext cx="5568937" cy="401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EFD8E-1A8C-CA6B-9E2F-C5E61791956A}"/>
              </a:ext>
            </a:extLst>
          </p:cNvPr>
          <p:cNvSpPr txBox="1"/>
          <p:nvPr/>
        </p:nvSpPr>
        <p:spPr>
          <a:xfrm>
            <a:off x="6771501" y="5719647"/>
            <a:ext cx="477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Netflix: first high-profile company, 1000’s of microservices, 1000’s of code changes per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A4C78-1D40-C073-72D9-CB21AC3436A8}"/>
              </a:ext>
            </a:extLst>
          </p:cNvPr>
          <p:cNvSpPr txBox="1"/>
          <p:nvPr/>
        </p:nvSpPr>
        <p:spPr>
          <a:xfrm>
            <a:off x="6771502" y="4581365"/>
            <a:ext cx="477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Adv.</a:t>
            </a:r>
            <a:r>
              <a:rPr lang="en-US" dirty="0"/>
              <a:t>: Agility, scaling, testable, tech.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Disadv</a:t>
            </a:r>
            <a:r>
              <a:rPr lang="en-US" b="1" dirty="0"/>
              <a:t>.</a:t>
            </a:r>
            <a:r>
              <a:rPr lang="en-US" dirty="0"/>
              <a:t>: complex, expensive, debugging, lack of ownership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0B901-667C-EB42-859B-F8B3CC7A6283}"/>
              </a:ext>
            </a:extLst>
          </p:cNvPr>
          <p:cNvSpPr txBox="1"/>
          <p:nvPr/>
        </p:nvSpPr>
        <p:spPr>
          <a:xfrm>
            <a:off x="895267" y="4611652"/>
            <a:ext cx="5200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</a:t>
            </a:r>
            <a:r>
              <a:rPr lang="en-US" dirty="0"/>
              <a:t>.: easy to deploy, performance, easy to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Disadv</a:t>
            </a:r>
            <a:r>
              <a:rPr lang="en-US" dirty="0"/>
              <a:t>.: as code and features grow: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compile and test every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complicates dev.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won’t scale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fault at one comp. breaks whole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6C2A8-6E34-F58A-A68A-7E407EFBA6C1}"/>
              </a:ext>
            </a:extLst>
          </p:cNvPr>
          <p:cNvSpPr txBox="1"/>
          <p:nvPr/>
        </p:nvSpPr>
        <p:spPr>
          <a:xfrm>
            <a:off x="895267" y="6475254"/>
            <a:ext cx="6098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https://www.atlassian.com/microservices/microservices-architecture/microservices-vs-monolith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B94D-D04B-AC96-73EA-C8CF07A4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A423-BFC1-98B2-5C3B-D680BE67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Upgrades</a:t>
            </a:r>
            <a:endParaRPr lang="en-US"/>
          </a:p>
        </p:txBody>
      </p:sp>
      <p:pic>
        <p:nvPicPr>
          <p:cNvPr id="4" name="Picture 4" descr="A blue square with black and yellow square icons&#10;&#10;Description automatically generated">
            <a:extLst>
              <a:ext uri="{FF2B5EF4-FFF2-40B4-BE49-F238E27FC236}">
                <a16:creationId xmlns:a16="http://schemas.microsoft.com/office/drawing/2014/main" id="{D0B0C4A2-BB8C-9A83-B98D-6477C5F3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2" y="1996007"/>
            <a:ext cx="11245514" cy="3196854"/>
          </a:xfrm>
          <a:prstGeom prst="rect">
            <a:avLst/>
          </a:prstGeom>
        </p:spPr>
      </p:pic>
      <p:pic>
        <p:nvPicPr>
          <p:cNvPr id="5" name="Picture 5" descr="A blue rectangle with text&#10;&#10;Description automatically generated">
            <a:extLst>
              <a:ext uri="{FF2B5EF4-FFF2-40B4-BE49-F238E27FC236}">
                <a16:creationId xmlns:a16="http://schemas.microsoft.com/office/drawing/2014/main" id="{3A722D12-20C6-B05E-75F4-3914EA31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89" y="2616166"/>
            <a:ext cx="5169567" cy="1625669"/>
          </a:xfrm>
          <a:prstGeom prst="rect">
            <a:avLst/>
          </a:prstGeom>
        </p:spPr>
      </p:pic>
      <p:pic>
        <p:nvPicPr>
          <p:cNvPr id="6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8C7CFCD-26BE-DD4F-D050-C3C9D26E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2" y="2617473"/>
            <a:ext cx="10944726" cy="1663159"/>
          </a:xfrm>
          <a:prstGeom prst="rect">
            <a:avLst/>
          </a:prstGeom>
        </p:spPr>
      </p:pic>
      <p:pic>
        <p:nvPicPr>
          <p:cNvPr id="7" name="Picture 7" descr="A blue square with a blue background with a blue square with a blue square with a blue square with a blue square with a blue square with a blue square with a blue square with a blue square&#10;&#10;Description automatically generated">
            <a:extLst>
              <a:ext uri="{FF2B5EF4-FFF2-40B4-BE49-F238E27FC236}">
                <a16:creationId xmlns:a16="http://schemas.microsoft.com/office/drawing/2014/main" id="{68D33A61-0F5C-F256-B105-52D2D59C9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11" y="2617473"/>
            <a:ext cx="11034963" cy="1693238"/>
          </a:xfrm>
          <a:prstGeom prst="rect">
            <a:avLst/>
          </a:prstGeom>
        </p:spPr>
      </p:pic>
      <p:pic>
        <p:nvPicPr>
          <p:cNvPr id="8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029571AF-ABAF-8465-7246-FBB9DB801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42" y="5508451"/>
            <a:ext cx="6503068" cy="117509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3D0E1-E487-60C2-F783-F7AC15DC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5B86-C7EE-4FDD-33CA-272DA576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34258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Rollback</a:t>
            </a:r>
            <a:endParaRPr lang="en-US"/>
          </a:p>
        </p:txBody>
      </p:sp>
      <p:pic>
        <p:nvPicPr>
          <p:cNvPr id="5" name="Picture 5" descr="A blue square with a few square boxes with text&#10;&#10;Description automatically generated">
            <a:extLst>
              <a:ext uri="{FF2B5EF4-FFF2-40B4-BE49-F238E27FC236}">
                <a16:creationId xmlns:a16="http://schemas.microsoft.com/office/drawing/2014/main" id="{0F692732-E15D-2241-335B-8C8761A7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9" y="1231499"/>
            <a:ext cx="11506199" cy="3362294"/>
          </a:xfrm>
          <a:prstGeom prst="rect">
            <a:avLst/>
          </a:prstGeom>
        </p:spPr>
      </p:pic>
      <p:pic>
        <p:nvPicPr>
          <p:cNvPr id="7" name="Picture 7" descr="A blue and red square with a blue background with a blue square with a yellow snake and a blue square with a black stripe&#10;&#10;Description automatically generated">
            <a:extLst>
              <a:ext uri="{FF2B5EF4-FFF2-40B4-BE49-F238E27FC236}">
                <a16:creationId xmlns:a16="http://schemas.microsoft.com/office/drawing/2014/main" id="{891E2DF7-D94A-8783-5744-47BE0882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8" y="1854931"/>
            <a:ext cx="11044989" cy="193495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C829CD5-DF25-8B29-6C21-A07B08C40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6" y="4987372"/>
            <a:ext cx="9781674" cy="492732"/>
          </a:xfrm>
          <a:prstGeom prst="rect">
            <a:avLst/>
          </a:prstGeom>
        </p:spPr>
      </p:pic>
      <p:pic>
        <p:nvPicPr>
          <p:cNvPr id="6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520D09C-935F-5471-049B-6BD0BDA00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84" y="4864474"/>
            <a:ext cx="10724147" cy="1249870"/>
          </a:xfrm>
          <a:prstGeom prst="rect">
            <a:avLst/>
          </a:prstGeom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999A0-4364-1EAD-6F9D-81C6B03B1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33" y="943667"/>
            <a:ext cx="10754226" cy="940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B819B-4511-356A-70AA-C77D1684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F197-8E3D-F350-7B3E-DA22DF51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Deployment - Summary</a:t>
            </a:r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BE9B67-6D3B-3B2B-0801-F8BDA89BB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4512"/>
            <a:ext cx="10515600" cy="38257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F073E-FFDB-4A4A-3A41-E0B8B360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8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A528-6348-3DAA-7369-E1B548A1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Updates and Rollback Demo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FD3E-08B1-6E69-4F3D-4D43786BD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Create the deployment</a:t>
            </a:r>
          </a:p>
          <a:p>
            <a:pPr lvl="1"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</a:t>
            </a:r>
            <a:r>
              <a:rPr lang="en-US"/>
              <a:t> create –f </a:t>
            </a:r>
            <a:r>
              <a:rPr lang="en-US" err="1"/>
              <a:t>deployment.yaml</a:t>
            </a:r>
            <a:r>
              <a:rPr lang="en-US"/>
              <a:t> --record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get deployment </a:t>
            </a:r>
            <a:r>
              <a:rPr lang="en-US" err="1"/>
              <a:t>myapp</a:t>
            </a:r>
            <a:r>
              <a:rPr lang="en-US"/>
              <a:t>-deployment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rollout status </a:t>
            </a:r>
            <a:r>
              <a:rPr lang="en-US" err="1"/>
              <a:t>deployment.apps</a:t>
            </a:r>
            <a:r>
              <a:rPr lang="en-US"/>
              <a:t>/</a:t>
            </a:r>
            <a:r>
              <a:rPr lang="en-US" err="1"/>
              <a:t>myapp</a:t>
            </a:r>
            <a:r>
              <a:rPr lang="en-US"/>
              <a:t>-deployment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/>
              <a:t>$ </a:t>
            </a:r>
            <a:r>
              <a:rPr lang="en-US" err="1"/>
              <a:t>kubectl</a:t>
            </a:r>
            <a:r>
              <a:rPr lang="en-US"/>
              <a:t> rollout history </a:t>
            </a:r>
            <a:r>
              <a:rPr lang="en-US" err="1"/>
              <a:t>deployment.apps</a:t>
            </a:r>
            <a:r>
              <a:rPr lang="en-US"/>
              <a:t>/</a:t>
            </a:r>
            <a:r>
              <a:rPr lang="en-US" err="1"/>
              <a:t>myapp</a:t>
            </a:r>
            <a:r>
              <a:rPr lang="en-US"/>
              <a:t>-deployment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457200" lvl="1" indent="0">
              <a:buNone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C62A0-DCEB-EC5F-EA33-DDB452FA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5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601F-2AE8-68E2-14E9-B7F35787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Update and Rollback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EF94-2D03-AFD4-5C9E-795E79C4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algn="l" rtl="0">
              <a:lnSpc>
                <a:spcPct val="150000"/>
              </a:lnSpc>
              <a:buChar char="•"/>
            </a:pPr>
            <a:r>
              <a:rPr lang="en-US" sz="26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Change the nginx image from nginx to nginx:1.18</a:t>
            </a:r>
            <a:r>
              <a:rPr lang="en-US" sz="26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  <a:endParaRPr lang="en-US"/>
          </a:p>
          <a:p>
            <a:pPr lvl="1" algn="l" rtl="0">
              <a:lnSpc>
                <a:spcPct val="150000"/>
              </a:lnSpc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$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kubectl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edit deployment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myapp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-deployment –record</a:t>
            </a:r>
            <a:r>
              <a:rPr lang="en-US" sz="22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1" algn="l" rtl="0">
              <a:lnSpc>
                <a:spcPct val="150000"/>
              </a:lnSpc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$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kubectl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rollout status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deployment.apps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/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myapp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-deployment</a:t>
            </a:r>
            <a:r>
              <a:rPr lang="en-US" sz="22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1" algn="l" rtl="0">
              <a:lnSpc>
                <a:spcPct val="150000"/>
              </a:lnSpc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$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kubectl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rollout history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deployment.apps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/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myapp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-deployment</a:t>
            </a:r>
            <a:r>
              <a:rPr lang="en-US" sz="22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1" algn="l" rtl="0">
              <a:lnSpc>
                <a:spcPct val="150000"/>
              </a:lnSpc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$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kubectl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describe deployment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myapp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-deployment</a:t>
            </a:r>
            <a:r>
              <a:rPr lang="en-US" sz="22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lnSpc>
                <a:spcPct val="150000"/>
              </a:lnSpc>
              <a:buChar char="•"/>
            </a:pPr>
            <a:r>
              <a:rPr lang="en-US" sz="26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To move back to previous revision</a:t>
            </a:r>
            <a:r>
              <a:rPr lang="en-US" sz="26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1" algn="l" rtl="0">
              <a:lnSpc>
                <a:spcPct val="150000"/>
              </a:lnSpc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$ 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kubectl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rollout undo deployment/</a:t>
            </a:r>
            <a:r>
              <a:rPr lang="en-US" sz="2200" b="0" i="0" u="none" strike="noStrike" err="1">
                <a:solidFill>
                  <a:srgbClr val="000000"/>
                </a:solidFill>
                <a:latin typeface="Calibri"/>
                <a:ea typeface="Arial"/>
                <a:cs typeface="Arial"/>
              </a:rPr>
              <a:t>myapp</a:t>
            </a:r>
            <a:r>
              <a:rPr lang="en-US" sz="22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-deployment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6890D-2345-234C-5113-BE9C5A95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9A6B8-A002-E058-2C37-075EDC239F4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1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606F-D620-FF41-D081-1CC7AD48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Kubernetes Networking</a:t>
            </a:r>
            <a:endParaRPr lang="en-IN"/>
          </a:p>
        </p:txBody>
      </p:sp>
      <p:pic>
        <p:nvPicPr>
          <p:cNvPr id="6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83EC797-5966-A56D-B0D2-02433C1B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5768" y="1297858"/>
            <a:ext cx="7840463" cy="4879105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3EFE7D-4AF8-3BA1-7C9B-91A85ADE1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531" y="3511216"/>
            <a:ext cx="1590675" cy="457200"/>
          </a:xfrm>
          <a:prstGeom prst="rect">
            <a:avLst/>
          </a:prstGeom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B050C3A-E3A3-8E59-DBA6-99C21F665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13" y="1027490"/>
            <a:ext cx="8107278" cy="53272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F7B79-5609-92AD-6EED-DE892631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7CC-74EC-B26F-BDB7-56922B49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05839"/>
            <a:ext cx="3932237" cy="160020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Kubernetes Networking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ABBEC4-F7E2-5DD0-AF58-57F7B3496E3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E672-72C6-606D-CE99-B6B3E9422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Kubernetes fundamental requirements on any networking implementation: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pods can communicate with all other pods on any other node without NAT</a:t>
            </a:r>
            <a:endParaRPr lang="en-US"/>
          </a:p>
          <a:p>
            <a:pPr marL="342900" indent="-34290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agents on a node (e.g. system daemons, </a:t>
            </a:r>
            <a:r>
              <a:rPr lang="en-US" err="1">
                <a:ea typeface="+mn-lt"/>
                <a:cs typeface="+mn-lt"/>
              </a:rPr>
              <a:t>kubelet</a:t>
            </a:r>
            <a:r>
              <a:rPr lang="en-US">
                <a:ea typeface="+mn-lt"/>
                <a:cs typeface="+mn-lt"/>
              </a:rPr>
              <a:t>) can communicate with all pods on that node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612D8-E8B6-A649-742A-AE2DE70C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60AD700-5540-8819-73E7-6571D9AE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694" y="987906"/>
            <a:ext cx="6167642" cy="40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3E08-59D0-72C2-14CC-895B4F2F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Pod-Pod Communication within a node</a:t>
            </a:r>
            <a:endParaRPr lang="en-US"/>
          </a:p>
        </p:txBody>
      </p:sp>
      <p:pic>
        <p:nvPicPr>
          <p:cNvPr id="6" name="Picture 6" descr="A diagram of a container&#10;&#10;Description automatically generated">
            <a:extLst>
              <a:ext uri="{FF2B5EF4-FFF2-40B4-BE49-F238E27FC236}">
                <a16:creationId xmlns:a16="http://schemas.microsoft.com/office/drawing/2014/main" id="{98B44DF0-9001-ED4E-0DF2-DF2835362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737" y="1908054"/>
            <a:ext cx="4418239" cy="3688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44891-30BC-227C-3259-C1955ABB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156A7-8CD6-F036-438A-9F8298F75F4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ECC62-30A6-4B00-8FF8-EACDF26F1228}"/>
              </a:ext>
            </a:extLst>
          </p:cNvPr>
          <p:cNvSpPr txBox="1"/>
          <p:nvPr/>
        </p:nvSpPr>
        <p:spPr>
          <a:xfrm>
            <a:off x="926934" y="2704935"/>
            <a:ext cx="380010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/>
                <a:ea typeface="Calibri"/>
                <a:cs typeface="Arial"/>
              </a:rPr>
              <a:t>Each container has an </a:t>
            </a:r>
            <a:r>
              <a:rPr lang="en-US" sz="2200" err="1">
                <a:latin typeface="Calibri"/>
                <a:ea typeface="Calibri"/>
                <a:cs typeface="Arial"/>
              </a:rPr>
              <a:t>ip</a:t>
            </a:r>
            <a:r>
              <a:rPr lang="en-US" sz="2200">
                <a:latin typeface="Calibri"/>
                <a:ea typeface="Calibri"/>
                <a:cs typeface="Arial"/>
              </a:rPr>
              <a:t> address and communication happens between L2 bridging.</a:t>
            </a: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74E88-D8B4-5B40-8D42-31F4FDAD17A0}"/>
              </a:ext>
            </a:extLst>
          </p:cNvPr>
          <p:cNvSpPr/>
          <p:nvPr/>
        </p:nvSpPr>
        <p:spPr>
          <a:xfrm>
            <a:off x="6745843" y="4453246"/>
            <a:ext cx="900545" cy="197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Pod1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775D5B-F541-E7CD-91BD-14DBAE0AD064}"/>
              </a:ext>
            </a:extLst>
          </p:cNvPr>
          <p:cNvSpPr/>
          <p:nvPr/>
        </p:nvSpPr>
        <p:spPr>
          <a:xfrm>
            <a:off x="8279739" y="4453246"/>
            <a:ext cx="900545" cy="1979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Pod2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B3D1F-9369-90BD-7B85-21E10142B702}"/>
              </a:ext>
            </a:extLst>
          </p:cNvPr>
          <p:cNvSpPr txBox="1"/>
          <p:nvPr/>
        </p:nvSpPr>
        <p:spPr>
          <a:xfrm>
            <a:off x="569026" y="6374739"/>
            <a:ext cx="5945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Ref: </a:t>
            </a:r>
            <a:r>
              <a:rPr lang="en-US">
                <a:ea typeface="+mn-lt"/>
                <a:cs typeface="+mn-lt"/>
              </a:rPr>
              <a:t>https://ibm.github.io/k8s-netsim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308F-94CD-519E-746B-94D6A326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Calibri Light"/>
                <a:cs typeface="Calibri Light"/>
              </a:rPr>
              <a:t>Pod-Pod communication in different nodes </a:t>
            </a:r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44CA1F-93E4-F744-7D65-DC7013F67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0404" y="2043321"/>
            <a:ext cx="5734050" cy="2952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664B8-5C95-0356-809C-31C3B65A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FE001-EEE2-F1BC-9AEF-781A8A1CDB66}"/>
              </a:ext>
            </a:extLst>
          </p:cNvPr>
          <p:cNvSpPr txBox="1"/>
          <p:nvPr/>
        </p:nvSpPr>
        <p:spPr>
          <a:xfrm>
            <a:off x="1533895" y="1773051"/>
            <a:ext cx="4210792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 panose="020F0502020204030204"/>
                <a:cs typeface="Arial"/>
              </a:rPr>
              <a:t>Communication happens by VXLAN.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 panose="020F0502020204030204"/>
                <a:cs typeface="Arial"/>
              </a:rPr>
              <a:t>Done using CNI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Existing CNI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Flannel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Calico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Cilium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err="1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Weavenet</a:t>
            </a:r>
            <a:r>
              <a:rPr lang="en-US">
                <a:solidFill>
                  <a:srgbClr val="000000"/>
                </a:solidFill>
                <a:latin typeface="Calibri"/>
                <a:ea typeface="Calibri" panose="020F0502020204030204"/>
                <a:cs typeface="Calibri"/>
              </a:rPr>
              <a:t> ...</a:t>
            </a:r>
          </a:p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595959"/>
              </a:solidFill>
              <a:latin typeface="Arial"/>
              <a:ea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595959"/>
              </a:solidFill>
              <a:latin typeface="Arial"/>
              <a:ea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595959"/>
              </a:solidFill>
              <a:latin typeface="Arial"/>
              <a:ea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200">
              <a:solidFill>
                <a:srgbClr val="595959"/>
              </a:solidFill>
              <a:latin typeface="Arial"/>
              <a:ea typeface="Calibri" panose="020F0502020204030204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48DB7-7DB4-A7A8-0494-AFD68B01BD29}"/>
              </a:ext>
            </a:extLst>
          </p:cNvPr>
          <p:cNvSpPr txBox="1"/>
          <p:nvPr/>
        </p:nvSpPr>
        <p:spPr>
          <a:xfrm>
            <a:off x="569026" y="6374739"/>
            <a:ext cx="5945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Ref: </a:t>
            </a:r>
            <a:r>
              <a:rPr lang="en-US">
                <a:ea typeface="+mn-lt"/>
                <a:cs typeface="+mn-lt"/>
              </a:rPr>
              <a:t>https://ibm.github.io/k8s-netsim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8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FA191C-43C5-BC94-1BCF-DF152975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5" y="-57397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Services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DC05A2-2E5F-C56F-69C4-980CD9E7386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27A9C6-E0DB-6B6B-FC2E-AD61213FC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Pods can get crashed and created.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8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Accessing a pod with IP addresses is difficult.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8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Service is an abstraction over the pods. 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8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Arial"/>
              </a:rPr>
              <a:t>It gives a virtual IP to access the pods.</a:t>
            </a:r>
            <a:endParaRPr lang="en-US" sz="1800">
              <a:latin typeface="Calibri"/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42028-5C9F-642C-A6E3-209261D7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4" descr="A diagram of a service&#10;&#10;Description automatically generated">
            <a:extLst>
              <a:ext uri="{FF2B5EF4-FFF2-40B4-BE49-F238E27FC236}">
                <a16:creationId xmlns:a16="http://schemas.microsoft.com/office/drawing/2014/main" id="{030CFD1E-469C-9A66-65F1-DD979808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09" y="1068160"/>
            <a:ext cx="6130636" cy="4622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9B144-9215-C29E-1B12-0C9766C542E3}"/>
              </a:ext>
            </a:extLst>
          </p:cNvPr>
          <p:cNvSpPr txBox="1"/>
          <p:nvPr/>
        </p:nvSpPr>
        <p:spPr>
          <a:xfrm>
            <a:off x="569026" y="6493492"/>
            <a:ext cx="5945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Ref: </a:t>
            </a:r>
            <a:r>
              <a:rPr lang="en-US">
                <a:ea typeface="+mn-lt"/>
                <a:cs typeface="+mn-lt"/>
              </a:rPr>
              <a:t>https://ibm.github.io/k8s-netsim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A0D0-34A3-5AFB-8313-398DA9D7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78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Virtual machines Vs. Containers</a:t>
            </a:r>
          </a:p>
        </p:txBody>
      </p:sp>
      <p:pic>
        <p:nvPicPr>
          <p:cNvPr id="2050" name="Picture 2" descr="What's the difference between VMs &amp; Containers? | AKF Partners">
            <a:extLst>
              <a:ext uri="{FF2B5EF4-FFF2-40B4-BE49-F238E27FC236}">
                <a16:creationId xmlns:a16="http://schemas.microsoft.com/office/drawing/2014/main" id="{6A9A94B8-3AA2-BF4D-4C95-4BDA8FD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21" y="1701431"/>
            <a:ext cx="6383189" cy="41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797485-FA49-3FE2-86F4-077C3E94A364}"/>
              </a:ext>
            </a:extLst>
          </p:cNvPr>
          <p:cNvSpPr txBox="1"/>
          <p:nvPr/>
        </p:nvSpPr>
        <p:spPr>
          <a:xfrm>
            <a:off x="6599310" y="698757"/>
            <a:ext cx="5200733" cy="5940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VMs: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Virtualization at the HW level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Guest OS + App libraries and binaries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Heavyweight, but flexible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Portability is too slow to adapt to workloads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Full isolation, hence more secure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Containers:</a:t>
            </a:r>
            <a:endParaRPr lang="en-US" sz="2000" b="1"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OS-level virtualization: share the host 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Only app logic, libraries, and binaries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Lightweight: starts in </a:t>
            </a:r>
            <a:r>
              <a:rPr lang="en-US" sz="2000" dirty="0" err="1"/>
              <a:t>millisecs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Process-level isolation, hence less secure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FCC8E-2AC7-55D1-C29C-DA1CF346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1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2E8E2-2FAB-77B2-AA9A-46E0724D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419994"/>
            <a:ext cx="9779433" cy="4343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D9DB-DE3C-FB4D-EDF0-5873C105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8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E5A34-179A-8B47-30A9-D9A8310D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1" y="672353"/>
            <a:ext cx="11502361" cy="5259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B24F0-DDC0-F721-9E69-6789C255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B520A6-2783-1F27-D1BC-090CAB31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07" y="1469537"/>
            <a:ext cx="4833768" cy="47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1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4F5D2-9D61-22CB-B324-FF37DE5A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946149"/>
            <a:ext cx="10488722" cy="5052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06324-6A83-07EB-56A0-A1CF63EE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CE0C5-0DC0-6EA5-8CB8-1FFDF1F7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" y="694845"/>
            <a:ext cx="9054976" cy="54683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00AB0-93CB-E21B-8165-204E3495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5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BFFC6-533E-23AE-36D7-462B0848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1363"/>
            <a:ext cx="7772400" cy="5395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6BA28-A8CE-71E1-196D-3D7F104E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64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F0154-32DB-1FB2-BD4E-AE42BC5B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37" y="0"/>
            <a:ext cx="5001886" cy="513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219D4-D3C6-E0CF-EB0E-56A8D55F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96" y="629398"/>
            <a:ext cx="5951904" cy="387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6E1F5-3712-1842-6D29-9C67AFB5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48" y="5137265"/>
            <a:ext cx="5951904" cy="16745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3327E-D95E-1F3A-C91C-853BF891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78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FD12-086E-0333-07EB-2FD89C02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3" y="2756959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Thank you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2EDA-7890-DF12-EAED-E6B2615E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B579-EF6E-7B17-56B3-8D52D66B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637F-0CC1-0824-B926-DBDB58A0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Lightweight</a:t>
            </a:r>
          </a:p>
          <a:p>
            <a:pPr>
              <a:lnSpc>
                <a:spcPct val="150000"/>
              </a:lnSpc>
            </a:pPr>
            <a:r>
              <a:rPr lang="en-US" dirty="0"/>
              <a:t>Comprises application, libraries and dependencies. </a:t>
            </a:r>
          </a:p>
          <a:p>
            <a:pPr>
              <a:lnSpc>
                <a:spcPct val="150000"/>
              </a:lnSpc>
            </a:pPr>
            <a:r>
              <a:rPr lang="en-US" dirty="0"/>
              <a:t>Gets rid of compatibility issues.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GB" sz="2800" dirty="0"/>
              <a:t>Start quickly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GB" sz="2800" dirty="0"/>
              <a:t>Need less hardware resource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lang="en-GB" sz="2800" dirty="0"/>
              <a:t>Run tens and hundreds of containers side-by-side.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2B252-166B-2EE3-4026-3B510982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D3F1-AACC-305E-C015-D87E438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Container orchestration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80369-047B-CC9D-CDDC-A61A8A4C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Managing containers: handle load, load balance, create instances,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Orchestrators: Docker swarm, </a:t>
            </a:r>
            <a:r>
              <a:rPr lang="en-US" b="1" err="1"/>
              <a:t>kubernetes</a:t>
            </a:r>
            <a:r>
              <a:rPr lang="en-US" b="1"/>
              <a:t> (Google), </a:t>
            </a:r>
            <a:r>
              <a:rPr lang="en-US"/>
              <a:t>Mesos (Apache)</a:t>
            </a:r>
          </a:p>
          <a:p>
            <a:r>
              <a:rPr lang="en-US"/>
              <a:t>Kubernetes: Can manage 1000’s of containers </a:t>
            </a:r>
          </a:p>
          <a:p>
            <a:r>
              <a:rPr lang="en-US"/>
              <a:t>Cluster has master node and worker node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E242389-3B41-B99E-CC91-8392C0F6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89" y="3629494"/>
            <a:ext cx="7769884" cy="3054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61CA-0EF6-34A2-1A58-76260319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7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B283-C5CE-3019-2B0B-2158D13E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Major components </a:t>
            </a:r>
            <a:r>
              <a:rPr lang="en-US">
                <a:ea typeface="Calibri Light"/>
                <a:cs typeface="Calibri Light"/>
              </a:rPr>
              <a:t>in the </a:t>
            </a:r>
            <a:r>
              <a:rPr lang="en-US" dirty="0">
                <a:ea typeface="Calibri Light"/>
                <a:cs typeface="Calibri Light"/>
              </a:rPr>
              <a:t>master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AE275-7A3C-E67D-2A36-AD920628AE26}"/>
              </a:ext>
            </a:extLst>
          </p:cNvPr>
          <p:cNvSpPr/>
          <p:nvPr/>
        </p:nvSpPr>
        <p:spPr>
          <a:xfrm>
            <a:off x="838200" y="1872823"/>
            <a:ext cx="3551464" cy="415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AA105-DBDA-84DF-C15C-2E30874D875E}"/>
              </a:ext>
            </a:extLst>
          </p:cNvPr>
          <p:cNvSpPr txBox="1"/>
          <p:nvPr/>
        </p:nvSpPr>
        <p:spPr>
          <a:xfrm>
            <a:off x="903967" y="5607982"/>
            <a:ext cx="22224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Master node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D1EFA-8929-7988-E862-8E51C904437F}"/>
              </a:ext>
            </a:extLst>
          </p:cNvPr>
          <p:cNvSpPr/>
          <p:nvPr/>
        </p:nvSpPr>
        <p:spPr>
          <a:xfrm>
            <a:off x="1380218" y="2156304"/>
            <a:ext cx="2462892" cy="571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ea typeface="Calibri"/>
                <a:cs typeface="Calibri"/>
              </a:rPr>
              <a:t>Kube</a:t>
            </a:r>
            <a:r>
              <a:rPr lang="en-US" sz="2400" dirty="0">
                <a:ea typeface="Calibri"/>
                <a:cs typeface="Calibri"/>
              </a:rPr>
              <a:t>-API server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88978-2EE8-F618-0E3F-269905D0164F}"/>
              </a:ext>
            </a:extLst>
          </p:cNvPr>
          <p:cNvSpPr/>
          <p:nvPr/>
        </p:nvSpPr>
        <p:spPr>
          <a:xfrm>
            <a:off x="1407431" y="2999946"/>
            <a:ext cx="2462892" cy="5034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 err="1">
                <a:ea typeface="Calibri"/>
                <a:cs typeface="Calibri"/>
              </a:rPr>
              <a:t>etcd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25802-53ED-B357-8B5C-970E1FAB388E}"/>
              </a:ext>
            </a:extLst>
          </p:cNvPr>
          <p:cNvSpPr/>
          <p:nvPr/>
        </p:nvSpPr>
        <p:spPr>
          <a:xfrm>
            <a:off x="1407432" y="3775554"/>
            <a:ext cx="2462892" cy="571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ea typeface="Calibri"/>
                <a:cs typeface="Calibri"/>
              </a:rPr>
              <a:t>Controller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E9912-C6A3-5537-730E-555104FA28C1}"/>
              </a:ext>
            </a:extLst>
          </p:cNvPr>
          <p:cNvSpPr/>
          <p:nvPr/>
        </p:nvSpPr>
        <p:spPr>
          <a:xfrm>
            <a:off x="1407431" y="4619196"/>
            <a:ext cx="2462892" cy="571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ea typeface="Calibri"/>
                <a:cs typeface="Calibri"/>
              </a:rPr>
              <a:t>Scheduler</a:t>
            </a: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007042-7A60-F3D8-1EDD-C587BE5F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1AE97-7DFA-90B3-9B85-AF375D89D346}"/>
              </a:ext>
            </a:extLst>
          </p:cNvPr>
          <p:cNvSpPr txBox="1"/>
          <p:nvPr/>
        </p:nvSpPr>
        <p:spPr>
          <a:xfrm>
            <a:off x="4733365" y="2154463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Responsible to communicate with the worker nodes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8095F-FE99-A26D-AF94-F33AD506E1B0}"/>
              </a:ext>
            </a:extLst>
          </p:cNvPr>
          <p:cNvSpPr txBox="1"/>
          <p:nvPr/>
        </p:nvSpPr>
        <p:spPr>
          <a:xfrm>
            <a:off x="4733365" y="3054863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Data structure storing information about the cluster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0507A-2014-458A-15EE-9488504B5003}"/>
              </a:ext>
            </a:extLst>
          </p:cNvPr>
          <p:cNvSpPr txBox="1"/>
          <p:nvPr/>
        </p:nvSpPr>
        <p:spPr>
          <a:xfrm>
            <a:off x="4733365" y="3830471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maker in the cluster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DB600-850B-2038-C37D-424CA07ADEBB}"/>
              </a:ext>
            </a:extLst>
          </p:cNvPr>
          <p:cNvSpPr txBox="1"/>
          <p:nvPr/>
        </p:nvSpPr>
        <p:spPr>
          <a:xfrm>
            <a:off x="4733365" y="4729031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Schedules multiple instances of service in worker nodes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14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B283-C5CE-3019-2B0B-2158D13E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Major components in the worker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AE275-7A3C-E67D-2A36-AD920628AE26}"/>
              </a:ext>
            </a:extLst>
          </p:cNvPr>
          <p:cNvSpPr/>
          <p:nvPr/>
        </p:nvSpPr>
        <p:spPr>
          <a:xfrm>
            <a:off x="838200" y="1872823"/>
            <a:ext cx="3551464" cy="41501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AA105-DBDA-84DF-C15C-2E30874D875E}"/>
              </a:ext>
            </a:extLst>
          </p:cNvPr>
          <p:cNvSpPr txBox="1"/>
          <p:nvPr/>
        </p:nvSpPr>
        <p:spPr>
          <a:xfrm>
            <a:off x="903967" y="5607982"/>
            <a:ext cx="22224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Worker node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D1EFA-8929-7988-E862-8E51C904437F}"/>
              </a:ext>
            </a:extLst>
          </p:cNvPr>
          <p:cNvSpPr/>
          <p:nvPr/>
        </p:nvSpPr>
        <p:spPr>
          <a:xfrm>
            <a:off x="1380218" y="2156304"/>
            <a:ext cx="2462892" cy="571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ea typeface="Calibri"/>
                <a:cs typeface="Calibri"/>
              </a:rPr>
              <a:t>Kubelet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E9912-C6A3-5537-730E-555104FA28C1}"/>
              </a:ext>
            </a:extLst>
          </p:cNvPr>
          <p:cNvSpPr/>
          <p:nvPr/>
        </p:nvSpPr>
        <p:spPr>
          <a:xfrm>
            <a:off x="1407431" y="4529391"/>
            <a:ext cx="2462892" cy="806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ea typeface="Calibri"/>
                <a:cs typeface="Calibri"/>
              </a:rPr>
              <a:t>Container runtime interface</a:t>
            </a: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007042-7A60-F3D8-1EDD-C587BE5F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1AE97-7DFA-90B3-9B85-AF375D89D346}"/>
              </a:ext>
            </a:extLst>
          </p:cNvPr>
          <p:cNvSpPr txBox="1"/>
          <p:nvPr/>
        </p:nvSpPr>
        <p:spPr>
          <a:xfrm>
            <a:off x="4733365" y="2154463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Communicate with the API server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DB600-850B-2038-C37D-424CA07ADEBB}"/>
              </a:ext>
            </a:extLst>
          </p:cNvPr>
          <p:cNvSpPr txBox="1"/>
          <p:nvPr/>
        </p:nvSpPr>
        <p:spPr>
          <a:xfrm>
            <a:off x="4733365" y="4729031"/>
            <a:ext cx="71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Execute and maintain the containers in the pods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42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36FE-ECE7-E5EC-4BF0-840E1A6A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13" y="355945"/>
            <a:ext cx="11185792" cy="67644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Common tools for creating &amp; managing  K8s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E8B5-8831-1669-B601-0CDDF9AF2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Calibri"/>
                <a:cs typeface="Calibri"/>
              </a:rPr>
              <a:t>Minikube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Kind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Kubeadm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Kops</a:t>
            </a:r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C5D7328-5A30-A754-EB66-9DE6055B026E}"/>
              </a:ext>
            </a:extLst>
          </p:cNvPr>
          <p:cNvSpPr/>
          <p:nvPr/>
        </p:nvSpPr>
        <p:spPr>
          <a:xfrm>
            <a:off x="2550711" y="1421481"/>
            <a:ext cx="330506" cy="1377107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074BD-C0EE-1C50-7F4A-AC4533C13360}"/>
              </a:ext>
            </a:extLst>
          </p:cNvPr>
          <p:cNvSpPr txBox="1"/>
          <p:nvPr/>
        </p:nvSpPr>
        <p:spPr>
          <a:xfrm>
            <a:off x="3074012" y="1961615"/>
            <a:ext cx="3326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For desktop and testing purposes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1E9D-3C8A-6E14-3D00-A241BA53BC45}"/>
              </a:ext>
            </a:extLst>
          </p:cNvPr>
          <p:cNvSpPr txBox="1"/>
          <p:nvPr/>
        </p:nvSpPr>
        <p:spPr>
          <a:xfrm>
            <a:off x="3074011" y="3862024"/>
            <a:ext cx="4327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For cluster level and production purpose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3B6CD1-EDC1-9CA3-A59F-C19E76BA4DCF}"/>
              </a:ext>
            </a:extLst>
          </p:cNvPr>
          <p:cNvSpPr/>
          <p:nvPr/>
        </p:nvSpPr>
        <p:spPr>
          <a:xfrm>
            <a:off x="841566" y="2296711"/>
            <a:ext cx="1147590" cy="47739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134FD73A-640D-A891-2AF2-E21E8CD9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87" y="1144293"/>
            <a:ext cx="1448719" cy="823681"/>
          </a:xfrm>
          <a:prstGeom prst="rect">
            <a:avLst/>
          </a:prstGeom>
        </p:spPr>
      </p:pic>
      <p:pic>
        <p:nvPicPr>
          <p:cNvPr id="13" name="Picture 13" descr="A ship in a glass container&#10;&#10;Description automatically generated">
            <a:extLst>
              <a:ext uri="{FF2B5EF4-FFF2-40B4-BE49-F238E27FC236}">
                <a16:creationId xmlns:a16="http://schemas.microsoft.com/office/drawing/2014/main" id="{24ECA2CE-97BF-C060-F862-115F459E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87" y="2087743"/>
            <a:ext cx="1356913" cy="828011"/>
          </a:xfrm>
          <a:prstGeom prst="rect">
            <a:avLst/>
          </a:prstGeom>
        </p:spPr>
      </p:pic>
      <p:pic>
        <p:nvPicPr>
          <p:cNvPr id="14" name="Picture 14" descr="A logo with a wheel and text&#10;&#10;Description automatically generated">
            <a:extLst>
              <a:ext uri="{FF2B5EF4-FFF2-40B4-BE49-F238E27FC236}">
                <a16:creationId xmlns:a16="http://schemas.microsoft.com/office/drawing/2014/main" id="{25A0A037-F8EC-0EDB-95A6-AE8184C1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49" y="3392908"/>
            <a:ext cx="596059" cy="705654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9FBEE97-7808-E8FE-2129-569E2214C91E}"/>
              </a:ext>
            </a:extLst>
          </p:cNvPr>
          <p:cNvSpPr/>
          <p:nvPr/>
        </p:nvSpPr>
        <p:spPr>
          <a:xfrm>
            <a:off x="2651698" y="3340252"/>
            <a:ext cx="330506" cy="1404649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  <a:ea typeface="Calibri"/>
              <a:cs typeface="Calibri"/>
            </a:endParaRPr>
          </a:p>
        </p:txBody>
      </p:sp>
      <p:pic>
        <p:nvPicPr>
          <p:cNvPr id="16" name="Picture 16" descr="A blue and white logo&#10;&#10;Description automatically generated">
            <a:extLst>
              <a:ext uri="{FF2B5EF4-FFF2-40B4-BE49-F238E27FC236}">
                <a16:creationId xmlns:a16="http://schemas.microsoft.com/office/drawing/2014/main" id="{1C000719-23F9-AAA8-7F71-FB6A87FE6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436" y="4132243"/>
            <a:ext cx="1219200" cy="1219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9E02B7F-F7FE-B638-4EE0-4ACD61C7D3B2}"/>
              </a:ext>
            </a:extLst>
          </p:cNvPr>
          <p:cNvSpPr/>
          <p:nvPr/>
        </p:nvSpPr>
        <p:spPr>
          <a:xfrm>
            <a:off x="7787701" y="1907448"/>
            <a:ext cx="1762698" cy="114758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D61AE3A-5BDA-B18F-3321-AC152D68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54BCC-0A5C-2E40-9707-438E1D28B0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70e12b-026f-4921-ae93-c41ed233b9a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E3421E2C63024B814EE4433B1C7594" ma:contentTypeVersion="16" ma:contentTypeDescription="Create a new document." ma:contentTypeScope="" ma:versionID="1ce5c14c7ecf5890b9a4d163f71df48b">
  <xsd:schema xmlns:xsd="http://www.w3.org/2001/XMLSchema" xmlns:xs="http://www.w3.org/2001/XMLSchema" xmlns:p="http://schemas.microsoft.com/office/2006/metadata/properties" xmlns:ns3="ae2128a4-103e-466d-bd76-41123fd8a8c2" xmlns:ns4="7870e12b-026f-4921-ae93-c41ed233b9ae" targetNamespace="http://schemas.microsoft.com/office/2006/metadata/properties" ma:root="true" ma:fieldsID="b10be717f3f5b0e5c7dd8783980f865a" ns3:_="" ns4:_="">
    <xsd:import namespace="ae2128a4-103e-466d-bd76-41123fd8a8c2"/>
    <xsd:import namespace="7870e12b-026f-4921-ae93-c41ed233b9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128a4-103e-466d-bd76-41123fd8a8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70e12b-026f-4921-ae93-c41ed233b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0B5275-B154-405B-BBFC-86164400F96A}">
  <ds:schemaRefs>
    <ds:schemaRef ds:uri="http://www.w3.org/XML/1998/namespace"/>
    <ds:schemaRef ds:uri="7870e12b-026f-4921-ae93-c41ed233b9a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e2128a4-103e-466d-bd76-41123fd8a8c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C7F5AE0-607B-45E8-873B-A424506FCC30}">
  <ds:schemaRefs>
    <ds:schemaRef ds:uri="7870e12b-026f-4921-ae93-c41ed233b9ae"/>
    <ds:schemaRef ds:uri="ae2128a4-103e-466d-bd76-41123fd8a8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53664F-CDFD-4BF6-8F37-B58794AF40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1174</Words>
  <Application>Microsoft Office PowerPoint</Application>
  <PresentationFormat>Widescreen</PresentationFormat>
  <Paragraphs>292</Paragraphs>
  <Slides>46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Arial,Sans-Serif</vt:lpstr>
      <vt:lpstr>Calibri</vt:lpstr>
      <vt:lpstr>Calibri Light</vt:lpstr>
      <vt:lpstr>Helvetica</vt:lpstr>
      <vt:lpstr>IBM Plex Sans</vt:lpstr>
      <vt:lpstr>Office Theme</vt:lpstr>
      <vt:lpstr>Introduction to Kubernetes</vt:lpstr>
      <vt:lpstr>Monolithic to Microservices</vt:lpstr>
      <vt:lpstr>Monolithic Vs. Microservices architecture</vt:lpstr>
      <vt:lpstr>Virtual machines Vs. Containers</vt:lpstr>
      <vt:lpstr>Why containers?</vt:lpstr>
      <vt:lpstr>Container orchestration</vt:lpstr>
      <vt:lpstr>Major components in the master node</vt:lpstr>
      <vt:lpstr>Major components in the worker node</vt:lpstr>
      <vt:lpstr>Common tools for creating &amp; managing  K8s cluster</vt:lpstr>
      <vt:lpstr>POD: A simplest object in Kubernetes</vt:lpstr>
      <vt:lpstr>Kind hands-on</vt:lpstr>
      <vt:lpstr>Pod Demo</vt:lpstr>
      <vt:lpstr>YAML in Kubernetes</vt:lpstr>
      <vt:lpstr>PowerPoint Presentation</vt:lpstr>
      <vt:lpstr>YAML Demo</vt:lpstr>
      <vt:lpstr>ReplicaSet Controller</vt:lpstr>
      <vt:lpstr>Load Balancing and Scaling</vt:lpstr>
      <vt:lpstr>Replicaset YAML</vt:lpstr>
      <vt:lpstr>PowerPoint Presentation</vt:lpstr>
      <vt:lpstr>PowerPoint Presentation</vt:lpstr>
      <vt:lpstr>PowerPoint Presentation</vt:lpstr>
      <vt:lpstr>Replicaset Demo</vt:lpstr>
      <vt:lpstr>Replicaset Demo </vt:lpstr>
      <vt:lpstr>Replicaset Demo </vt:lpstr>
      <vt:lpstr>PowerPoint Presentation</vt:lpstr>
      <vt:lpstr>PowerPoint Presentation</vt:lpstr>
      <vt:lpstr>Deployment Demo</vt:lpstr>
      <vt:lpstr>Rollout and versioning</vt:lpstr>
      <vt:lpstr>Deployment Strategy</vt:lpstr>
      <vt:lpstr>Upgrades</vt:lpstr>
      <vt:lpstr>Rollback</vt:lpstr>
      <vt:lpstr>Deployment - Summary</vt:lpstr>
      <vt:lpstr>Updates and Rollback Demo</vt:lpstr>
      <vt:lpstr>Update and Rollback Demo</vt:lpstr>
      <vt:lpstr>Kubernetes Networking</vt:lpstr>
      <vt:lpstr>Kubernetes Networking</vt:lpstr>
      <vt:lpstr>Pod-Pod Communication within a node</vt:lpstr>
      <vt:lpstr>Pod-Pod communication in different nodes </vt:lpstr>
      <vt:lpstr>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T</dc:creator>
  <cp:lastModifiedBy>Ranjitha</cp:lastModifiedBy>
  <cp:revision>6</cp:revision>
  <dcterms:created xsi:type="dcterms:W3CDTF">2023-07-05T03:18:58Z</dcterms:created>
  <dcterms:modified xsi:type="dcterms:W3CDTF">2023-08-06T11:07:51Z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0x0101007DE3421E2C63024B814EE4433B1C7594</vt:lpwstr>
  </property>
</Properties>
</file>